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71" r:id="rId3"/>
    <p:sldId id="257" r:id="rId4"/>
    <p:sldId id="258" r:id="rId5"/>
    <p:sldId id="272" r:id="rId6"/>
    <p:sldId id="259" r:id="rId7"/>
    <p:sldId id="260" r:id="rId8"/>
    <p:sldId id="269" r:id="rId9"/>
    <p:sldId id="267" r:id="rId10"/>
    <p:sldId id="268" r:id="rId11"/>
    <p:sldId id="263" r:id="rId12"/>
    <p:sldId id="264" r:id="rId13"/>
    <p:sldId id="261" r:id="rId14"/>
    <p:sldId id="266" r:id="rId15"/>
    <p:sldId id="273" r:id="rId16"/>
    <p:sldId id="265" r:id="rId17"/>
    <p:sldId id="270" r:id="rId18"/>
    <p:sldId id="274" r:id="rId19"/>
    <p:sldId id="275" r:id="rId20"/>
    <p:sldId id="276" r:id="rId21"/>
    <p:sldId id="277" r:id="rId22"/>
  </p:sldIdLst>
  <p:sldSz cx="18288000" cy="10287000"/>
  <p:notesSz cx="6858000" cy="9144000"/>
  <p:embeddedFontLst>
    <p:embeddedFont>
      <p:font typeface="Arial Narrow" panose="020B0606020202030204" pitchFamily="34" charset="0"/>
      <p:regular r:id="rId24"/>
      <p:bold r:id="rId25"/>
      <p:italic r:id="rId26"/>
      <p:boldItalic r:id="rId27"/>
    </p:embeddedFont>
    <p:embeddedFont>
      <p:font typeface="Canva Sans Bold" panose="020B0604020202020204" charset="0"/>
      <p:regular r:id="rId28"/>
    </p:embeddedFont>
    <p:embeddedFont>
      <p:font typeface="Poppins" panose="00000500000000000000" pitchFamily="2" charset="0"/>
      <p:regular r:id="rId29"/>
      <p:bold r:id="rId30"/>
      <p:italic r:id="rId31"/>
      <p:boldItalic r:id="rId32"/>
    </p:embeddedFont>
    <p:embeddedFont>
      <p:font typeface="Poppins Bold" panose="00000800000000000000" pitchFamily="2"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22" autoAdjust="0"/>
  </p:normalViewPr>
  <p:slideViewPr>
    <p:cSldViewPr>
      <p:cViewPr>
        <p:scale>
          <a:sx n="100" d="100"/>
          <a:sy n="100" d="100"/>
        </p:scale>
        <p:origin x="-2430" y="-552"/>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85761C-8FE0-45A3-86C1-3A229E899F02}" type="datetimeFigureOut">
              <a:rPr lang="en-PH" smtClean="0"/>
              <a:t>27/09/2024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0F7E6-51EA-4E50-A55A-CD26A59F987F}" type="slidenum">
              <a:rPr lang="en-PH" smtClean="0"/>
              <a:t>‹#›</a:t>
            </a:fld>
            <a:endParaRPr lang="en-PH"/>
          </a:p>
        </p:txBody>
      </p:sp>
    </p:spTree>
    <p:extLst>
      <p:ext uri="{BB962C8B-B14F-4D97-AF65-F5344CB8AC3E}">
        <p14:creationId xmlns:p14="http://schemas.microsoft.com/office/powerpoint/2010/main" val="3328320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CC0F7E6-51EA-4E50-A55A-CD26A59F987F}" type="slidenum">
              <a:rPr lang="en-PH" smtClean="0"/>
              <a:t>7</a:t>
            </a:fld>
            <a:endParaRPr lang="en-PH"/>
          </a:p>
        </p:txBody>
      </p:sp>
    </p:spTree>
    <p:extLst>
      <p:ext uri="{BB962C8B-B14F-4D97-AF65-F5344CB8AC3E}">
        <p14:creationId xmlns:p14="http://schemas.microsoft.com/office/powerpoint/2010/main" val="293046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hyperlink" Target="FInal%20BPA1.jpg"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6619688" y="8634553"/>
            <a:ext cx="1652447" cy="165244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92DB"/>
            </a:solidFill>
          </p:spPr>
        </p:sp>
      </p:grpSp>
      <p:sp>
        <p:nvSpPr>
          <p:cNvPr id="5" name="Freeform 5"/>
          <p:cNvSpPr/>
          <p:nvPr/>
        </p:nvSpPr>
        <p:spPr>
          <a:xfrm>
            <a:off x="16206973" y="0"/>
            <a:ext cx="2081027" cy="1852887"/>
          </a:xfrm>
          <a:custGeom>
            <a:avLst/>
            <a:gdLst/>
            <a:ahLst/>
            <a:cxnLst/>
            <a:rect l="l" t="t" r="r" b="b"/>
            <a:pathLst>
              <a:path w="2081027" h="1991808">
                <a:moveTo>
                  <a:pt x="0" y="0"/>
                </a:moveTo>
                <a:lnTo>
                  <a:pt x="2081027" y="0"/>
                </a:lnTo>
                <a:lnTo>
                  <a:pt x="2081027" y="1991808"/>
                </a:lnTo>
                <a:lnTo>
                  <a:pt x="0" y="1991808"/>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sp>
      <p:sp>
        <p:nvSpPr>
          <p:cNvPr id="6" name="Freeform 6"/>
          <p:cNvSpPr/>
          <p:nvPr/>
        </p:nvSpPr>
        <p:spPr>
          <a:xfrm>
            <a:off x="0" y="8188137"/>
            <a:ext cx="3741398" cy="2098863"/>
          </a:xfrm>
          <a:custGeom>
            <a:avLst/>
            <a:gdLst/>
            <a:ahLst/>
            <a:cxnLst/>
            <a:rect l="l" t="t" r="r" b="b"/>
            <a:pathLst>
              <a:path w="4579598" h="2681147">
                <a:moveTo>
                  <a:pt x="0" y="0"/>
                </a:moveTo>
                <a:lnTo>
                  <a:pt x="4579599" y="0"/>
                </a:lnTo>
                <a:lnTo>
                  <a:pt x="4579599" y="2681147"/>
                </a:lnTo>
                <a:lnTo>
                  <a:pt x="0" y="2681147"/>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sp>
      <p:sp>
        <p:nvSpPr>
          <p:cNvPr id="7" name="Freeform 7"/>
          <p:cNvSpPr/>
          <p:nvPr/>
        </p:nvSpPr>
        <p:spPr>
          <a:xfrm>
            <a:off x="1819442" y="138921"/>
            <a:ext cx="1581130" cy="1852887"/>
          </a:xfrm>
          <a:custGeom>
            <a:avLst/>
            <a:gdLst/>
            <a:ahLst/>
            <a:cxnLst/>
            <a:rect l="l" t="t" r="r" b="b"/>
            <a:pathLst>
              <a:path w="1581130" h="1852887">
                <a:moveTo>
                  <a:pt x="0" y="0"/>
                </a:moveTo>
                <a:lnTo>
                  <a:pt x="1581130" y="0"/>
                </a:lnTo>
                <a:lnTo>
                  <a:pt x="1581130" y="1852887"/>
                </a:lnTo>
                <a:lnTo>
                  <a:pt x="0" y="1852887"/>
                </a:lnTo>
                <a:lnTo>
                  <a:pt x="0" y="0"/>
                </a:lnTo>
                <a:close/>
              </a:path>
            </a:pathLst>
          </a:custGeom>
          <a:blipFill>
            <a:blip r:embed="rId7"/>
            <a:stretch>
              <a:fillRect/>
            </a:stretch>
          </a:blipFill>
        </p:spPr>
      </p:sp>
      <p:pic>
        <p:nvPicPr>
          <p:cNvPr id="8" name="Picture 8"/>
          <p:cNvPicPr>
            <a:picLocks noChangeAspect="1"/>
          </p:cNvPicPr>
          <p:nvPr/>
        </p:nvPicPr>
        <p:blipFill>
          <a:blip r:embed="rId8"/>
          <a:srcRect/>
          <a:stretch>
            <a:fillRect/>
          </a:stretch>
        </p:blipFill>
        <p:spPr>
          <a:xfrm>
            <a:off x="278340" y="2658457"/>
            <a:ext cx="16506507" cy="5529680"/>
          </a:xfrm>
          <a:prstGeom prst="rect">
            <a:avLst/>
          </a:prstGeom>
        </p:spPr>
      </p:pic>
      <p:sp>
        <p:nvSpPr>
          <p:cNvPr id="9" name="TextBox 9"/>
          <p:cNvSpPr txBox="1"/>
          <p:nvPr/>
        </p:nvSpPr>
        <p:spPr>
          <a:xfrm>
            <a:off x="5561712" y="3343433"/>
            <a:ext cx="11062458" cy="3077766"/>
          </a:xfrm>
          <a:prstGeom prst="rect">
            <a:avLst/>
          </a:prstGeom>
        </p:spPr>
        <p:txBody>
          <a:bodyPr lIns="0" tIns="0" rIns="0" bIns="0" rtlCol="0" anchor="t">
            <a:spAutoFit/>
          </a:bodyPr>
          <a:lstStyle/>
          <a:p>
            <a:pPr algn="ctr">
              <a:lnSpc>
                <a:spcPts val="8012"/>
              </a:lnSpc>
              <a:spcBef>
                <a:spcPct val="0"/>
              </a:spcBef>
            </a:pPr>
            <a:r>
              <a:rPr lang="en-US" sz="5722" dirty="0">
                <a:ln>
                  <a:solidFill>
                    <a:sysClr val="windowText" lastClr="000000"/>
                  </a:solidFill>
                </a:ln>
                <a:solidFill>
                  <a:srgbClr val="FFFFFF"/>
                </a:solidFill>
                <a:latin typeface="Poppins Bold"/>
              </a:rPr>
              <a:t>HR TECHNOLOGY AND ANALYTICS SYSTEM – BCP MAIN CAMPUS NOVALICHES  </a:t>
            </a:r>
            <a:r>
              <a:rPr lang="en-US" sz="5722" dirty="0">
                <a:ln>
                  <a:solidFill>
                    <a:sysClr val="windowText" lastClr="000000"/>
                  </a:solidFill>
                </a:ln>
                <a:solidFill>
                  <a:srgbClr val="FFFFFF"/>
                </a:solidFill>
                <a:latin typeface="Poppins"/>
              </a:rPr>
              <a:t> </a:t>
            </a:r>
          </a:p>
        </p:txBody>
      </p:sp>
      <p:sp>
        <p:nvSpPr>
          <p:cNvPr id="10" name="TextBox 10"/>
          <p:cNvSpPr txBox="1"/>
          <p:nvPr/>
        </p:nvSpPr>
        <p:spPr>
          <a:xfrm>
            <a:off x="3532375" y="316500"/>
            <a:ext cx="12335024" cy="712200"/>
          </a:xfrm>
          <a:prstGeom prst="rect">
            <a:avLst/>
          </a:prstGeom>
        </p:spPr>
        <p:txBody>
          <a:bodyPr lIns="0" tIns="0" rIns="0" bIns="0" rtlCol="0" anchor="t">
            <a:spAutoFit/>
          </a:bodyPr>
          <a:lstStyle/>
          <a:p>
            <a:pPr algn="ctr">
              <a:lnSpc>
                <a:spcPts val="5894"/>
              </a:lnSpc>
            </a:pPr>
            <a:r>
              <a:rPr lang="en-US" sz="4210" dirty="0" err="1">
                <a:solidFill>
                  <a:srgbClr val="D9D9D9"/>
                </a:solidFill>
                <a:latin typeface="Canva Sans Bold"/>
              </a:rPr>
              <a:t>Bestlink</a:t>
            </a:r>
            <a:r>
              <a:rPr lang="en-US" sz="4210" dirty="0">
                <a:solidFill>
                  <a:srgbClr val="D9D9D9"/>
                </a:solidFill>
                <a:latin typeface="Canva Sans Bold"/>
              </a:rPr>
              <a:t> College of the Philippines-Bulacan Inc.</a:t>
            </a:r>
          </a:p>
        </p:txBody>
      </p:sp>
      <p:sp>
        <p:nvSpPr>
          <p:cNvPr id="11" name="TextBox 11"/>
          <p:cNvSpPr txBox="1"/>
          <p:nvPr/>
        </p:nvSpPr>
        <p:spPr>
          <a:xfrm>
            <a:off x="7620000" y="7190527"/>
            <a:ext cx="8586973" cy="884858"/>
          </a:xfrm>
          <a:prstGeom prst="rect">
            <a:avLst/>
          </a:prstGeom>
        </p:spPr>
        <p:txBody>
          <a:bodyPr wrap="square" lIns="0" tIns="0" rIns="0" bIns="0" rtlCol="0" anchor="t">
            <a:spAutoFit/>
          </a:bodyPr>
          <a:lstStyle/>
          <a:p>
            <a:pPr algn="ctr">
              <a:lnSpc>
                <a:spcPts val="6858"/>
              </a:lnSpc>
            </a:pPr>
            <a:r>
              <a:rPr lang="en-US" sz="4898" dirty="0">
                <a:ln>
                  <a:solidFill>
                    <a:sysClr val="windowText" lastClr="000000"/>
                  </a:solidFill>
                </a:ln>
                <a:solidFill>
                  <a:srgbClr val="FBFCFC"/>
                </a:solidFill>
                <a:latin typeface="Canva Sans Bold"/>
              </a:rPr>
              <a:t>Human Resource System</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844FC7C-7653-3BE1-C8C8-2C161E2D906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2">
            <a:extLst>
              <a:ext uri="{FF2B5EF4-FFF2-40B4-BE49-F238E27FC236}">
                <a16:creationId xmlns:a16="http://schemas.microsoft.com/office/drawing/2014/main" id="{8D995DB6-415B-E11E-3DC3-3B66C0CD7661}"/>
              </a:ext>
            </a:extLst>
          </p:cNvPr>
          <p:cNvSpPr txBox="1"/>
          <p:nvPr/>
        </p:nvSpPr>
        <p:spPr>
          <a:xfrm>
            <a:off x="914400" y="266700"/>
            <a:ext cx="5334000" cy="1107996"/>
          </a:xfrm>
          <a:prstGeom prst="rect">
            <a:avLst/>
          </a:prstGeom>
          <a:noFill/>
        </p:spPr>
        <p:txBody>
          <a:bodyPr wrap="square" rtlCol="0">
            <a:spAutoFit/>
          </a:bodyPr>
          <a:lstStyle/>
          <a:p>
            <a:r>
              <a:rPr lang="en-US" sz="6600" b="1" dirty="0">
                <a:ln>
                  <a:solidFill>
                    <a:schemeClr val="tx1"/>
                  </a:solidFill>
                </a:ln>
                <a:solidFill>
                  <a:schemeClr val="bg1"/>
                </a:solidFill>
                <a:latin typeface="Arial Narrow" panose="020B0606020202030204" pitchFamily="34" charset="0"/>
              </a:rPr>
              <a:t>Project Scope:</a:t>
            </a:r>
            <a:endParaRPr lang="en-PH" sz="6600" b="1" dirty="0">
              <a:ln>
                <a:solidFill>
                  <a:schemeClr val="tx1"/>
                </a:solidFill>
              </a:ln>
              <a:solidFill>
                <a:schemeClr val="bg1"/>
              </a:solidFill>
              <a:latin typeface="Arial Narrow" panose="020B0606020202030204" pitchFamily="34" charset="0"/>
            </a:endParaRPr>
          </a:p>
        </p:txBody>
      </p:sp>
      <p:sp>
        <p:nvSpPr>
          <p:cNvPr id="4" name="TextBox 3">
            <a:extLst>
              <a:ext uri="{FF2B5EF4-FFF2-40B4-BE49-F238E27FC236}">
                <a16:creationId xmlns:a16="http://schemas.microsoft.com/office/drawing/2014/main" id="{D200E6B8-D67D-E85B-FCFE-0AC68F124227}"/>
              </a:ext>
            </a:extLst>
          </p:cNvPr>
          <p:cNvSpPr txBox="1"/>
          <p:nvPr/>
        </p:nvSpPr>
        <p:spPr>
          <a:xfrm>
            <a:off x="1295400" y="1652602"/>
            <a:ext cx="11277600" cy="5262979"/>
          </a:xfrm>
          <a:prstGeom prst="rect">
            <a:avLst/>
          </a:prstGeom>
          <a:solidFill>
            <a:schemeClr val="accent1">
              <a:lumMod val="50000"/>
            </a:schemeClr>
          </a:solidFill>
        </p:spPr>
        <p:txBody>
          <a:bodyPr wrap="square" rtlCol="0">
            <a:spAutoFit/>
          </a:bodyPr>
          <a:lstStyle/>
          <a:p>
            <a:r>
              <a:rPr lang="en-PH" sz="2800" dirty="0">
                <a:solidFill>
                  <a:schemeClr val="bg1"/>
                </a:solidFill>
              </a:rPr>
              <a:t>HR Technology and analytics </a:t>
            </a:r>
          </a:p>
          <a:p>
            <a:endParaRPr lang="en-PH" sz="2800" dirty="0">
              <a:solidFill>
                <a:schemeClr val="bg1"/>
              </a:solidFill>
            </a:endParaRPr>
          </a:p>
          <a:p>
            <a:r>
              <a:rPr lang="en-PH" sz="2800" dirty="0">
                <a:solidFill>
                  <a:schemeClr val="bg1"/>
                </a:solidFill>
              </a:rPr>
              <a:t>Implementing and managing Human Resource Information System (HRIS)</a:t>
            </a:r>
          </a:p>
          <a:p>
            <a:endParaRPr lang="en-PH" sz="2800" dirty="0">
              <a:solidFill>
                <a:schemeClr val="bg1"/>
              </a:solidFill>
            </a:endParaRPr>
          </a:p>
          <a:p>
            <a:r>
              <a:rPr lang="en-PH" sz="2800" dirty="0">
                <a:solidFill>
                  <a:schemeClr val="bg1"/>
                </a:solidFill>
              </a:rPr>
              <a:t>Utilizing data analytics for performance for workforce</a:t>
            </a:r>
          </a:p>
          <a:p>
            <a:endParaRPr lang="en-PH" sz="2800" dirty="0">
              <a:solidFill>
                <a:schemeClr val="bg1"/>
              </a:solidFill>
            </a:endParaRPr>
          </a:p>
          <a:p>
            <a:r>
              <a:rPr lang="en-PH" sz="2800" dirty="0">
                <a:solidFill>
                  <a:schemeClr val="bg1"/>
                </a:solidFill>
              </a:rPr>
              <a:t>Automating HR Process</a:t>
            </a:r>
          </a:p>
          <a:p>
            <a:endParaRPr lang="en-PH" sz="2800" dirty="0">
              <a:solidFill>
                <a:schemeClr val="bg1"/>
              </a:solidFill>
            </a:endParaRPr>
          </a:p>
          <a:p>
            <a:r>
              <a:rPr lang="en-PH" sz="2800" dirty="0">
                <a:solidFill>
                  <a:schemeClr val="bg1"/>
                </a:solidFill>
              </a:rPr>
              <a:t>Leveraging technology for employee </a:t>
            </a:r>
          </a:p>
          <a:p>
            <a:endParaRPr lang="en-PH" sz="2800" dirty="0">
              <a:solidFill>
                <a:schemeClr val="bg1"/>
              </a:solidFill>
            </a:endParaRPr>
          </a:p>
          <a:p>
            <a:r>
              <a:rPr lang="en-PH" sz="2800" dirty="0">
                <a:solidFill>
                  <a:schemeClr val="bg1"/>
                </a:solidFill>
              </a:rPr>
              <a:t>Ensuring data security and privacy complain</a:t>
            </a:r>
          </a:p>
          <a:p>
            <a:endParaRPr lang="en-US" sz="2800" dirty="0"/>
          </a:p>
        </p:txBody>
      </p:sp>
    </p:spTree>
    <p:extLst>
      <p:ext uri="{BB962C8B-B14F-4D97-AF65-F5344CB8AC3E}">
        <p14:creationId xmlns:p14="http://schemas.microsoft.com/office/powerpoint/2010/main" val="40831128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8965" y="7063546"/>
            <a:ext cx="5505900" cy="3223454"/>
          </a:xfrm>
          <a:custGeom>
            <a:avLst/>
            <a:gdLst/>
            <a:ahLst/>
            <a:cxnLst/>
            <a:rect l="l" t="t" r="r" b="b"/>
            <a:pathLst>
              <a:path w="5505900" h="3223454">
                <a:moveTo>
                  <a:pt x="0" y="0"/>
                </a:moveTo>
                <a:lnTo>
                  <a:pt x="5505900" y="0"/>
                </a:lnTo>
                <a:lnTo>
                  <a:pt x="5505900" y="3223455"/>
                </a:lnTo>
                <a:lnTo>
                  <a:pt x="0" y="3223455"/>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5" name="TextBox 4">
            <a:extLst>
              <a:ext uri="{FF2B5EF4-FFF2-40B4-BE49-F238E27FC236}">
                <a16:creationId xmlns:a16="http://schemas.microsoft.com/office/drawing/2014/main" id="{09FF2C50-2700-ECFF-CAA5-5593E9ADC2CC}"/>
              </a:ext>
            </a:extLst>
          </p:cNvPr>
          <p:cNvSpPr txBox="1"/>
          <p:nvPr/>
        </p:nvSpPr>
        <p:spPr>
          <a:xfrm>
            <a:off x="6000750" y="178685"/>
            <a:ext cx="6286500" cy="1015663"/>
          </a:xfrm>
          <a:prstGeom prst="rect">
            <a:avLst/>
          </a:prstGeom>
          <a:noFill/>
        </p:spPr>
        <p:txBody>
          <a:bodyPr wrap="square" rtlCol="0">
            <a:spAutoFit/>
          </a:bodyPr>
          <a:lstStyle/>
          <a:p>
            <a:r>
              <a:rPr lang="en-US" sz="6000" b="1" dirty="0">
                <a:ln>
                  <a:solidFill>
                    <a:schemeClr val="tx1"/>
                  </a:solidFill>
                </a:ln>
                <a:solidFill>
                  <a:schemeClr val="bg1"/>
                </a:solidFill>
                <a:latin typeface="Arial Narrow" panose="020B0606020202030204" pitchFamily="34" charset="0"/>
              </a:rPr>
              <a:t>System Architecture</a:t>
            </a:r>
            <a:endParaRPr lang="en-PH" sz="6000" b="1" dirty="0">
              <a:ln>
                <a:solidFill>
                  <a:schemeClr val="tx1"/>
                </a:solidFill>
              </a:ln>
              <a:solidFill>
                <a:schemeClr val="bg1"/>
              </a:solidFill>
              <a:latin typeface="Arial Narrow" panose="020B0606020202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7929" y="7083717"/>
            <a:ext cx="5505900" cy="3223454"/>
          </a:xfrm>
          <a:custGeom>
            <a:avLst/>
            <a:gdLst/>
            <a:ahLst/>
            <a:cxnLst/>
            <a:rect l="l" t="t" r="r" b="b"/>
            <a:pathLst>
              <a:path w="5505900" h="3223454">
                <a:moveTo>
                  <a:pt x="0" y="0"/>
                </a:moveTo>
                <a:lnTo>
                  <a:pt x="5505900" y="0"/>
                </a:lnTo>
                <a:lnTo>
                  <a:pt x="5505900" y="3223455"/>
                </a:lnTo>
                <a:lnTo>
                  <a:pt x="0" y="3223455"/>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80F3B35E-6A73-FB85-6DDC-417910907A23}"/>
              </a:ext>
            </a:extLst>
          </p:cNvPr>
          <p:cNvSpPr txBox="1"/>
          <p:nvPr/>
        </p:nvSpPr>
        <p:spPr>
          <a:xfrm>
            <a:off x="5391150" y="196752"/>
            <a:ext cx="7505700" cy="1015663"/>
          </a:xfrm>
          <a:prstGeom prst="rect">
            <a:avLst/>
          </a:prstGeom>
          <a:noFill/>
        </p:spPr>
        <p:txBody>
          <a:bodyPr wrap="square" rtlCol="0">
            <a:spAutoFit/>
          </a:bodyPr>
          <a:lstStyle/>
          <a:p>
            <a:r>
              <a:rPr lang="en-US" sz="6000" b="1" dirty="0">
                <a:ln>
                  <a:solidFill>
                    <a:schemeClr val="tx1"/>
                  </a:solidFill>
                </a:ln>
                <a:solidFill>
                  <a:schemeClr val="bg1"/>
                </a:solidFill>
                <a:latin typeface="Arial Narrow" panose="020B0606020202030204" pitchFamily="34" charset="0"/>
              </a:rPr>
              <a:t>Application Architecture</a:t>
            </a:r>
            <a:endParaRPr lang="en-PH" sz="6000" b="1" dirty="0">
              <a:ln>
                <a:solidFill>
                  <a:schemeClr val="tx1"/>
                </a:solidFill>
              </a:ln>
              <a:solidFill>
                <a:schemeClr val="bg1"/>
              </a:solidFill>
              <a:latin typeface="Arial Narrow" panose="020B0606020202030204"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9764" y="1693246"/>
            <a:ext cx="6498221" cy="81008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PH" dirty="0"/>
          </a:p>
        </p:txBody>
      </p:sp>
      <p:sp>
        <p:nvSpPr>
          <p:cNvPr id="5" name="TextBox 5"/>
          <p:cNvSpPr txBox="1"/>
          <p:nvPr/>
        </p:nvSpPr>
        <p:spPr>
          <a:xfrm>
            <a:off x="4352925" y="88848"/>
            <a:ext cx="10344150" cy="874214"/>
          </a:xfrm>
          <a:prstGeom prst="rect">
            <a:avLst/>
          </a:prstGeom>
          <a:noFill/>
        </p:spPr>
        <p:txBody>
          <a:bodyPr wrap="square" lIns="0" tIns="0" rIns="0" bIns="0" rtlCol="0" anchor="t">
            <a:spAutoFit/>
          </a:bodyPr>
          <a:lstStyle/>
          <a:p>
            <a:pPr algn="ctr">
              <a:lnSpc>
                <a:spcPts val="7279"/>
              </a:lnSpc>
            </a:pPr>
            <a:r>
              <a:rPr lang="en-US" sz="5199" b="1" dirty="0">
                <a:ln>
                  <a:solidFill>
                    <a:schemeClr val="tx1"/>
                  </a:solidFill>
                </a:ln>
                <a:solidFill>
                  <a:srgbClr val="FFFFFF"/>
                </a:solidFill>
                <a:latin typeface="Canva Sans Bold"/>
                <a:hlinkClick r:id="rId3" action="ppaction://hlinkfile"/>
              </a:rPr>
              <a:t>Business Process Architecture</a:t>
            </a:r>
            <a:endParaRPr lang="en-US" sz="5199" b="1" dirty="0">
              <a:ln>
                <a:solidFill>
                  <a:schemeClr val="tx1"/>
                </a:solidFill>
              </a:ln>
              <a:solidFill>
                <a:srgbClr val="FFFFFF"/>
              </a:solidFill>
              <a:latin typeface="Canva Sans Bold"/>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522" y="963062"/>
            <a:ext cx="10804956" cy="90064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D4584B6-74E5-546A-6901-8417BB75717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2">
            <a:extLst>
              <a:ext uri="{FF2B5EF4-FFF2-40B4-BE49-F238E27FC236}">
                <a16:creationId xmlns:a16="http://schemas.microsoft.com/office/drawing/2014/main" id="{855CB6D7-6C52-7E1E-B1DD-C07CBA10D000}"/>
              </a:ext>
            </a:extLst>
          </p:cNvPr>
          <p:cNvSpPr txBox="1"/>
          <p:nvPr/>
        </p:nvSpPr>
        <p:spPr>
          <a:xfrm>
            <a:off x="5067300" y="87200"/>
            <a:ext cx="8153400" cy="1015663"/>
          </a:xfrm>
          <a:prstGeom prst="rect">
            <a:avLst/>
          </a:prstGeom>
          <a:noFill/>
        </p:spPr>
        <p:txBody>
          <a:bodyPr wrap="square" rtlCol="0">
            <a:spAutoFit/>
          </a:bodyPr>
          <a:lstStyle/>
          <a:p>
            <a:r>
              <a:rPr lang="en-US" sz="6000" b="1" dirty="0">
                <a:ln>
                  <a:solidFill>
                    <a:schemeClr val="tx1"/>
                  </a:solidFill>
                </a:ln>
                <a:solidFill>
                  <a:schemeClr val="bg1"/>
                </a:solidFill>
                <a:latin typeface="Arial Narrow" panose="020B0606020202030204" pitchFamily="34" charset="0"/>
              </a:rPr>
              <a:t>Data Schema Architecture</a:t>
            </a:r>
            <a:endParaRPr lang="en-PH" sz="6000" b="1" dirty="0">
              <a:ln>
                <a:solidFill>
                  <a:schemeClr val="tx1"/>
                </a:solidFill>
              </a:ln>
              <a:solidFill>
                <a:schemeClr val="bg1"/>
              </a:solidFill>
              <a:latin typeface="Arial Narrow" panose="020B060602020203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028700"/>
            <a:ext cx="14373599" cy="8077200"/>
          </a:xfrm>
          <a:prstGeom prst="rect">
            <a:avLst/>
          </a:prstGeom>
        </p:spPr>
      </p:pic>
    </p:spTree>
    <p:extLst>
      <p:ext uri="{BB962C8B-B14F-4D97-AF65-F5344CB8AC3E}">
        <p14:creationId xmlns:p14="http://schemas.microsoft.com/office/powerpoint/2010/main" val="26379971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PH" dirty="0"/>
          </a:p>
        </p:txBody>
      </p:sp>
      <p:pic>
        <p:nvPicPr>
          <p:cNvPr id="2" name="Picture 1"/>
          <p:cNvPicPr>
            <a:picLocks noChangeAspect="1"/>
          </p:cNvPicPr>
          <p:nvPr/>
        </p:nvPicPr>
        <p:blipFill>
          <a:blip r:embed="rId3"/>
          <a:stretch>
            <a:fillRect/>
          </a:stretch>
        </p:blipFill>
        <p:spPr>
          <a:xfrm>
            <a:off x="2286000" y="1485900"/>
            <a:ext cx="14113148" cy="8115300"/>
          </a:xfrm>
          <a:prstGeom prst="rect">
            <a:avLst/>
          </a:prstGeom>
        </p:spPr>
      </p:pic>
      <p:sp>
        <p:nvSpPr>
          <p:cNvPr id="4" name="TextBox 3"/>
          <p:cNvSpPr txBox="1"/>
          <p:nvPr/>
        </p:nvSpPr>
        <p:spPr>
          <a:xfrm>
            <a:off x="5943600" y="-306983"/>
            <a:ext cx="8534400" cy="2400657"/>
          </a:xfrm>
          <a:prstGeom prst="rect">
            <a:avLst/>
          </a:prstGeom>
          <a:noFill/>
        </p:spPr>
        <p:txBody>
          <a:bodyPr wrap="square" rtlCol="0">
            <a:spAutoFit/>
          </a:bodyPr>
          <a:lstStyle/>
          <a:p>
            <a:br>
              <a:rPr lang="en-US" sz="5000" b="1" dirty="0">
                <a:solidFill>
                  <a:schemeClr val="bg1"/>
                </a:solidFill>
              </a:rPr>
            </a:br>
            <a:r>
              <a:rPr lang="en-US" sz="5000" b="1" dirty="0">
                <a:solidFill>
                  <a:schemeClr val="bg1"/>
                </a:solidFill>
              </a:rPr>
              <a:t>TECHNICAL SOLUTION DESIGN</a:t>
            </a:r>
          </a:p>
          <a:p>
            <a:endParaRPr lang="en-US" sz="5000" dirty="0"/>
          </a:p>
        </p:txBody>
      </p:sp>
    </p:spTree>
    <p:extLst>
      <p:ext uri="{BB962C8B-B14F-4D97-AF65-F5344CB8AC3E}">
        <p14:creationId xmlns:p14="http://schemas.microsoft.com/office/powerpoint/2010/main" val="374194478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966"/>
            <a:ext cx="18288000" cy="1029596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0" y="7056822"/>
            <a:ext cx="5505900" cy="3223454"/>
          </a:xfrm>
          <a:custGeom>
            <a:avLst/>
            <a:gdLst/>
            <a:ahLst/>
            <a:cxnLst/>
            <a:rect l="l" t="t" r="r" b="b"/>
            <a:pathLst>
              <a:path w="5505900" h="3223454">
                <a:moveTo>
                  <a:pt x="0" y="0"/>
                </a:moveTo>
                <a:lnTo>
                  <a:pt x="5505900" y="0"/>
                </a:lnTo>
                <a:lnTo>
                  <a:pt x="5505900" y="3223455"/>
                </a:lnTo>
                <a:lnTo>
                  <a:pt x="0" y="3223455"/>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5" name="TextBox 4">
            <a:extLst>
              <a:ext uri="{FF2B5EF4-FFF2-40B4-BE49-F238E27FC236}">
                <a16:creationId xmlns:a16="http://schemas.microsoft.com/office/drawing/2014/main" id="{F6DCEB3B-034C-7C46-7AEB-C9148570090E}"/>
              </a:ext>
            </a:extLst>
          </p:cNvPr>
          <p:cNvSpPr txBox="1"/>
          <p:nvPr/>
        </p:nvSpPr>
        <p:spPr>
          <a:xfrm>
            <a:off x="5505900" y="26895"/>
            <a:ext cx="7600500" cy="1015663"/>
          </a:xfrm>
          <a:prstGeom prst="rect">
            <a:avLst/>
          </a:prstGeom>
          <a:noFill/>
        </p:spPr>
        <p:txBody>
          <a:bodyPr wrap="square" rtlCol="0">
            <a:spAutoFit/>
          </a:bodyPr>
          <a:lstStyle/>
          <a:p>
            <a:r>
              <a:rPr lang="en-US" sz="5000" b="1" dirty="0">
                <a:ln>
                  <a:solidFill>
                    <a:schemeClr val="tx1"/>
                  </a:solidFill>
                </a:ln>
                <a:solidFill>
                  <a:schemeClr val="bg1"/>
                </a:solidFill>
                <a:latin typeface="Arial Narrow" panose="020B0606020202030204" pitchFamily="34" charset="0"/>
              </a:rPr>
              <a:t>Technology</a:t>
            </a:r>
            <a:r>
              <a:rPr lang="en-US" sz="6000" b="1" dirty="0">
                <a:ln>
                  <a:solidFill>
                    <a:schemeClr val="tx1"/>
                  </a:solidFill>
                </a:ln>
                <a:solidFill>
                  <a:schemeClr val="bg1"/>
                </a:solidFill>
                <a:latin typeface="Arial Narrow" panose="020B0606020202030204" pitchFamily="34" charset="0"/>
              </a:rPr>
              <a:t> </a:t>
            </a:r>
            <a:r>
              <a:rPr lang="en-US" sz="5000" b="1" dirty="0">
                <a:ln>
                  <a:solidFill>
                    <a:schemeClr val="tx1"/>
                  </a:solidFill>
                </a:ln>
                <a:solidFill>
                  <a:schemeClr val="bg1"/>
                </a:solidFill>
                <a:latin typeface="Arial Narrow" panose="020B0606020202030204" pitchFamily="34" charset="0"/>
              </a:rPr>
              <a:t>Architecture</a:t>
            </a:r>
            <a:endParaRPr lang="en-PH" sz="5000" b="1" dirty="0">
              <a:ln>
                <a:solidFill>
                  <a:schemeClr val="tx1"/>
                </a:solidFill>
              </a:ln>
              <a:solidFill>
                <a:schemeClr val="bg1"/>
              </a:solidFill>
              <a:latin typeface="Arial Narrow" panose="020B0606020202030204" pitchFamily="3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032" y="927365"/>
            <a:ext cx="13395767" cy="92128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0DAB151-B17D-F9BA-1EF6-2B0775B9C6B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5" name="TextBox 4"/>
          <p:cNvSpPr txBox="1"/>
          <p:nvPr/>
        </p:nvSpPr>
        <p:spPr>
          <a:xfrm>
            <a:off x="3429000" y="190500"/>
            <a:ext cx="11811000" cy="1631216"/>
          </a:xfrm>
          <a:prstGeom prst="rect">
            <a:avLst/>
          </a:prstGeom>
          <a:noFill/>
        </p:spPr>
        <p:txBody>
          <a:bodyPr wrap="square" rtlCol="0">
            <a:spAutoFit/>
          </a:bodyPr>
          <a:lstStyle/>
          <a:p>
            <a:br>
              <a:rPr lang="en-US" sz="5000" b="1" dirty="0">
                <a:solidFill>
                  <a:schemeClr val="bg1"/>
                </a:solidFill>
              </a:rPr>
            </a:br>
            <a:r>
              <a:rPr lang="en-US" sz="5000" b="1" dirty="0">
                <a:solidFill>
                  <a:schemeClr val="bg1"/>
                </a:solidFill>
              </a:rPr>
              <a:t>SOFTWARE AND HARDWARE SPECIFICATION</a:t>
            </a:r>
          </a:p>
        </p:txBody>
      </p:sp>
      <p:graphicFrame>
        <p:nvGraphicFramePr>
          <p:cNvPr id="6" name="Table 5"/>
          <p:cNvGraphicFramePr>
            <a:graphicFrameLocks noGrp="1"/>
          </p:cNvGraphicFramePr>
          <p:nvPr>
            <p:extLst>
              <p:ext uri="{D42A27DB-BD31-4B8C-83A1-F6EECF244321}">
                <p14:modId xmlns:p14="http://schemas.microsoft.com/office/powerpoint/2010/main" val="1832138333"/>
              </p:ext>
            </p:extLst>
          </p:nvPr>
        </p:nvGraphicFramePr>
        <p:xfrm>
          <a:off x="1371600" y="2324100"/>
          <a:ext cx="14859000" cy="7661271"/>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20000"/>
                    </a:ext>
                  </a:extLst>
                </a:gridCol>
                <a:gridCol w="49530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650871">
                <a:tc>
                  <a:txBody>
                    <a:bodyPr/>
                    <a:lstStyle/>
                    <a:p>
                      <a:r>
                        <a:rPr lang="en-PH" sz="3400" dirty="0"/>
                        <a:t>SOFTWARE</a:t>
                      </a:r>
                    </a:p>
                  </a:txBody>
                  <a:tcPr/>
                </a:tc>
                <a:tc>
                  <a:txBody>
                    <a:bodyPr/>
                    <a:lstStyle/>
                    <a:p>
                      <a:r>
                        <a:rPr lang="en-PH" sz="3400" dirty="0"/>
                        <a:t>SPECIFICATION</a:t>
                      </a:r>
                    </a:p>
                  </a:txBody>
                  <a:tcPr/>
                </a:tc>
                <a:tc>
                  <a:txBody>
                    <a:bodyPr/>
                    <a:lstStyle/>
                    <a:p>
                      <a:r>
                        <a:rPr lang="en-PH" sz="3400" dirty="0"/>
                        <a:t>DESCRIPTION</a:t>
                      </a:r>
                    </a:p>
                  </a:txBody>
                  <a:tcPr/>
                </a:tc>
                <a:extLst>
                  <a:ext uri="{0D108BD9-81ED-4DB2-BD59-A6C34878D82A}">
                    <a16:rowId xmlns:a16="http://schemas.microsoft.com/office/drawing/2014/main" val="10000"/>
                  </a:ext>
                </a:extLst>
              </a:tr>
              <a:tr h="2086354">
                <a:tc>
                  <a:txBody>
                    <a:bodyPr/>
                    <a:lstStyle/>
                    <a:p>
                      <a:r>
                        <a:rPr lang="en-PH" sz="3400" dirty="0"/>
                        <a:t>XAMPP</a:t>
                      </a:r>
                    </a:p>
                  </a:txBody>
                  <a:tcPr/>
                </a:tc>
                <a:tc>
                  <a:txBody>
                    <a:bodyPr/>
                    <a:lstStyle/>
                    <a:p>
                      <a:r>
                        <a:rPr lang="en-US" sz="3400" dirty="0"/>
                        <a:t> Cross-platform, includes Apache server and MySQL database, for Windows, Linux, and </a:t>
                      </a:r>
                      <a:r>
                        <a:rPr lang="en-US" sz="3400" dirty="0" err="1"/>
                        <a:t>MacOS</a:t>
                      </a:r>
                      <a:r>
                        <a:rPr lang="en-US" sz="3400" dirty="0"/>
                        <a:t>.</a:t>
                      </a:r>
                      <a:endParaRPr lang="en-PH" sz="3400" dirty="0"/>
                    </a:p>
                  </a:txBody>
                  <a:tcPr/>
                </a:tc>
                <a:tc>
                  <a:txBody>
                    <a:bodyPr/>
                    <a:lstStyle/>
                    <a:p>
                      <a:r>
                        <a:rPr lang="en-US" sz="3400" dirty="0"/>
                        <a:t>A local development environment with Apache, MySQL (</a:t>
                      </a:r>
                      <a:r>
                        <a:rPr lang="en-US" sz="3400" dirty="0" err="1"/>
                        <a:t>MariaDB</a:t>
                      </a:r>
                      <a:r>
                        <a:rPr lang="en-US" sz="3400" dirty="0"/>
                        <a:t>), PHP, and Perl. </a:t>
                      </a:r>
                      <a:endParaRPr lang="en-PH" sz="3400" dirty="0"/>
                    </a:p>
                  </a:txBody>
                  <a:tcPr/>
                </a:tc>
                <a:extLst>
                  <a:ext uri="{0D108BD9-81ED-4DB2-BD59-A6C34878D82A}">
                    <a16:rowId xmlns:a16="http://schemas.microsoft.com/office/drawing/2014/main" val="10001"/>
                  </a:ext>
                </a:extLst>
              </a:tr>
              <a:tr h="2086354">
                <a:tc>
                  <a:txBody>
                    <a:bodyPr/>
                    <a:lstStyle/>
                    <a:p>
                      <a:r>
                        <a:rPr lang="en-PH" sz="3400" dirty="0"/>
                        <a:t>MySQL</a:t>
                      </a:r>
                    </a:p>
                  </a:txBody>
                  <a:tcPr/>
                </a:tc>
                <a:tc>
                  <a:txBody>
                    <a:bodyPr/>
                    <a:lstStyle/>
                    <a:p>
                      <a:r>
                        <a:rPr lang="en-PH" sz="3400" dirty="0"/>
                        <a:t>Uses SQL, supports large, scalable databases, compatible with PHP, Java, and Python.</a:t>
                      </a:r>
                    </a:p>
                  </a:txBody>
                  <a:tcPr/>
                </a:tc>
                <a:tc>
                  <a:txBody>
                    <a:bodyPr/>
                    <a:lstStyle/>
                    <a:p>
                      <a:r>
                        <a:rPr lang="en-US" sz="3400" dirty="0"/>
                        <a:t>An open-source database management system for web applications. </a:t>
                      </a:r>
                      <a:endParaRPr lang="en-PH" sz="3400" dirty="0"/>
                    </a:p>
                  </a:txBody>
                  <a:tcPr/>
                </a:tc>
                <a:extLst>
                  <a:ext uri="{0D108BD9-81ED-4DB2-BD59-A6C34878D82A}">
                    <a16:rowId xmlns:a16="http://schemas.microsoft.com/office/drawing/2014/main" val="10002"/>
                  </a:ext>
                </a:extLst>
              </a:tr>
              <a:tr h="2567821">
                <a:tc>
                  <a:txBody>
                    <a:bodyPr/>
                    <a:lstStyle/>
                    <a:p>
                      <a:r>
                        <a:rPr lang="en-PH" sz="3400" dirty="0"/>
                        <a:t>VS</a:t>
                      </a:r>
                      <a:r>
                        <a:rPr lang="en-PH" sz="3400" baseline="0" dirty="0"/>
                        <a:t> code</a:t>
                      </a:r>
                      <a:endParaRPr lang="en-PH" sz="3400" dirty="0"/>
                    </a:p>
                  </a:txBody>
                  <a:tcPr/>
                </a:tc>
                <a:tc>
                  <a:txBody>
                    <a:bodyPr/>
                    <a:lstStyle/>
                    <a:p>
                      <a:r>
                        <a:rPr lang="en-US" sz="3400" dirty="0"/>
                        <a:t>Supports debugging, version control, extensions, and languages like JavaScript, Python, and PHP.</a:t>
                      </a:r>
                      <a:endParaRPr lang="en-PH" sz="3400" dirty="0"/>
                    </a:p>
                  </a:txBody>
                  <a:tcPr/>
                </a:tc>
                <a:tc>
                  <a:txBody>
                    <a:bodyPr/>
                    <a:lstStyle/>
                    <a:p>
                      <a:r>
                        <a:rPr lang="en-US" sz="3400" dirty="0"/>
                        <a:t>A free code editor by Microsoft for multiple programming languages. </a:t>
                      </a:r>
                      <a:endParaRPr lang="en-PH" sz="3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611960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ooter Placeholder 4"/>
          <p:cNvSpPr>
            <a:spLocks noGrp="1"/>
          </p:cNvSpPr>
          <p:nvPr>
            <p:ph type="ftr" sz="quarter" idx="11"/>
          </p:nvPr>
        </p:nvSpPr>
        <p:spPr>
          <a:xfrm>
            <a:off x="4038600" y="6356350"/>
            <a:ext cx="4114800" cy="365125"/>
          </a:xfrm>
        </p:spPr>
        <p:txBody>
          <a:bodyPr/>
          <a:lstStyle/>
          <a:p>
            <a:r>
              <a:rPr lang="en-PH" dirty="0"/>
              <a:t>Technology and analytic</a:t>
            </a:r>
          </a:p>
          <a:p>
            <a:endParaRPr lang="en-PH" dirty="0"/>
          </a:p>
        </p:txBody>
      </p:sp>
      <p:sp>
        <p:nvSpPr>
          <p:cNvPr id="4" name="TextBox 3"/>
          <p:cNvSpPr txBox="1"/>
          <p:nvPr/>
        </p:nvSpPr>
        <p:spPr>
          <a:xfrm>
            <a:off x="6096000" y="190500"/>
            <a:ext cx="7303625" cy="1631216"/>
          </a:xfrm>
          <a:prstGeom prst="rect">
            <a:avLst/>
          </a:prstGeom>
          <a:noFill/>
        </p:spPr>
        <p:txBody>
          <a:bodyPr wrap="square" rtlCol="0">
            <a:spAutoFit/>
          </a:bodyPr>
          <a:lstStyle/>
          <a:p>
            <a:br>
              <a:rPr lang="en-US" sz="5000" b="1" dirty="0">
                <a:solidFill>
                  <a:schemeClr val="bg1"/>
                </a:solidFill>
              </a:rPr>
            </a:br>
            <a:r>
              <a:rPr lang="en-US" sz="5000" b="1" dirty="0">
                <a:solidFill>
                  <a:schemeClr val="bg1"/>
                </a:solidFill>
              </a:rPr>
              <a:t>SOFTWARE SPECIFICATION</a:t>
            </a:r>
          </a:p>
        </p:txBody>
      </p:sp>
      <p:graphicFrame>
        <p:nvGraphicFramePr>
          <p:cNvPr id="5" name="Table 4"/>
          <p:cNvGraphicFramePr>
            <a:graphicFrameLocks noGrp="1"/>
          </p:cNvGraphicFramePr>
          <p:nvPr>
            <p:extLst>
              <p:ext uri="{D42A27DB-BD31-4B8C-83A1-F6EECF244321}">
                <p14:modId xmlns:p14="http://schemas.microsoft.com/office/powerpoint/2010/main" val="1825870691"/>
              </p:ext>
            </p:extLst>
          </p:nvPr>
        </p:nvGraphicFramePr>
        <p:xfrm>
          <a:off x="1981200" y="2400300"/>
          <a:ext cx="14998701" cy="7101840"/>
        </p:xfrm>
        <a:graphic>
          <a:graphicData uri="http://schemas.openxmlformats.org/drawingml/2006/table">
            <a:tbl>
              <a:tblPr firstRow="1" bandRow="1">
                <a:tableStyleId>{5C22544A-7EE6-4342-B048-85BDC9FD1C3A}</a:tableStyleId>
              </a:tblPr>
              <a:tblGrid>
                <a:gridCol w="4999567">
                  <a:extLst>
                    <a:ext uri="{9D8B030D-6E8A-4147-A177-3AD203B41FA5}">
                      <a16:colId xmlns:a16="http://schemas.microsoft.com/office/drawing/2014/main" val="20000"/>
                    </a:ext>
                  </a:extLst>
                </a:gridCol>
                <a:gridCol w="4999567">
                  <a:extLst>
                    <a:ext uri="{9D8B030D-6E8A-4147-A177-3AD203B41FA5}">
                      <a16:colId xmlns:a16="http://schemas.microsoft.com/office/drawing/2014/main" val="20001"/>
                    </a:ext>
                  </a:extLst>
                </a:gridCol>
                <a:gridCol w="4999567">
                  <a:extLst>
                    <a:ext uri="{9D8B030D-6E8A-4147-A177-3AD203B41FA5}">
                      <a16:colId xmlns:a16="http://schemas.microsoft.com/office/drawing/2014/main" val="20002"/>
                    </a:ext>
                  </a:extLst>
                </a:gridCol>
              </a:tblGrid>
              <a:tr h="370840">
                <a:tc>
                  <a:txBody>
                    <a:bodyPr/>
                    <a:lstStyle/>
                    <a:p>
                      <a:r>
                        <a:rPr lang="en-PH" sz="3400" dirty="0"/>
                        <a:t>SOFTWARE</a:t>
                      </a:r>
                    </a:p>
                  </a:txBody>
                  <a:tcPr/>
                </a:tc>
                <a:tc>
                  <a:txBody>
                    <a:bodyPr/>
                    <a:lstStyle/>
                    <a:p>
                      <a:r>
                        <a:rPr lang="en-PH" sz="3400" dirty="0"/>
                        <a:t>SPECIFICATION</a:t>
                      </a:r>
                    </a:p>
                  </a:txBody>
                  <a:tcPr/>
                </a:tc>
                <a:tc>
                  <a:txBody>
                    <a:bodyPr/>
                    <a:lstStyle/>
                    <a:p>
                      <a:r>
                        <a:rPr lang="en-PH" sz="3400" dirty="0"/>
                        <a:t>DESCRIPTION</a:t>
                      </a:r>
                    </a:p>
                  </a:txBody>
                  <a:tcPr/>
                </a:tc>
                <a:extLst>
                  <a:ext uri="{0D108BD9-81ED-4DB2-BD59-A6C34878D82A}">
                    <a16:rowId xmlns:a16="http://schemas.microsoft.com/office/drawing/2014/main" val="10000"/>
                  </a:ext>
                </a:extLst>
              </a:tr>
              <a:tr h="370840">
                <a:tc>
                  <a:txBody>
                    <a:bodyPr/>
                    <a:lstStyle/>
                    <a:p>
                      <a:r>
                        <a:rPr lang="en-PH" sz="3400" dirty="0"/>
                        <a:t>Bootstrap</a:t>
                      </a:r>
                    </a:p>
                  </a:txBody>
                  <a:tcPr/>
                </a:tc>
                <a:tc>
                  <a:txBody>
                    <a:bodyPr/>
                    <a:lstStyle/>
                    <a:p>
                      <a:r>
                        <a:rPr lang="en-US" sz="3400" dirty="0"/>
                        <a:t> 12-column grid system, pre-built components, supports SCSS customization.</a:t>
                      </a:r>
                      <a:endParaRPr lang="en-PH" sz="3400" dirty="0"/>
                    </a:p>
                  </a:txBody>
                  <a:tcPr/>
                </a:tc>
                <a:tc>
                  <a:txBody>
                    <a:bodyPr/>
                    <a:lstStyle/>
                    <a:p>
                      <a:r>
                        <a:rPr lang="en-US" sz="3400" dirty="0"/>
                        <a:t> A front-end framework for building responsive websites. </a:t>
                      </a:r>
                      <a:endParaRPr lang="en-PH" sz="3400" dirty="0"/>
                    </a:p>
                  </a:txBody>
                  <a:tcPr/>
                </a:tc>
                <a:extLst>
                  <a:ext uri="{0D108BD9-81ED-4DB2-BD59-A6C34878D82A}">
                    <a16:rowId xmlns:a16="http://schemas.microsoft.com/office/drawing/2014/main" val="10001"/>
                  </a:ext>
                </a:extLst>
              </a:tr>
              <a:tr h="370840">
                <a:tc>
                  <a:txBody>
                    <a:bodyPr/>
                    <a:lstStyle/>
                    <a:p>
                      <a:r>
                        <a:rPr lang="en-PH" sz="3400" dirty="0"/>
                        <a:t>Firefox</a:t>
                      </a:r>
                      <a:r>
                        <a:rPr lang="en-PH" sz="3400" baseline="0" dirty="0"/>
                        <a:t> </a:t>
                      </a:r>
                      <a:endParaRPr lang="en-PH" sz="3400" dirty="0"/>
                    </a:p>
                  </a:txBody>
                  <a:tcPr/>
                </a:tc>
                <a:tc>
                  <a:txBody>
                    <a:bodyPr/>
                    <a:lstStyle/>
                    <a:p>
                      <a:r>
                        <a:rPr lang="en-US" sz="3400" dirty="0"/>
                        <a:t> Cross-platform, private browsing, customizable, developer tools for debugging.</a:t>
                      </a:r>
                      <a:endParaRPr lang="en-PH" sz="3400" dirty="0"/>
                    </a:p>
                  </a:txBody>
                  <a:tcPr/>
                </a:tc>
                <a:tc>
                  <a:txBody>
                    <a:bodyPr/>
                    <a:lstStyle/>
                    <a:p>
                      <a:r>
                        <a:rPr lang="en-US" sz="3400" dirty="0"/>
                        <a:t>A privacy-focused, open-source web browser. </a:t>
                      </a:r>
                      <a:endParaRPr lang="en-PH" sz="3400" dirty="0"/>
                    </a:p>
                  </a:txBody>
                  <a:tcPr/>
                </a:tc>
                <a:extLst>
                  <a:ext uri="{0D108BD9-81ED-4DB2-BD59-A6C34878D82A}">
                    <a16:rowId xmlns:a16="http://schemas.microsoft.com/office/drawing/2014/main" val="10002"/>
                  </a:ext>
                </a:extLst>
              </a:tr>
              <a:tr h="370840">
                <a:tc>
                  <a:txBody>
                    <a:bodyPr/>
                    <a:lstStyle/>
                    <a:p>
                      <a:r>
                        <a:rPr lang="en-PH" sz="3400" dirty="0"/>
                        <a:t>JavaScript</a:t>
                      </a:r>
                      <a:r>
                        <a:rPr lang="en-PH" sz="3400" baseline="0" dirty="0"/>
                        <a:t> </a:t>
                      </a:r>
                      <a:endParaRPr lang="en-PH" sz="3400" dirty="0"/>
                    </a:p>
                  </a:txBody>
                  <a:tcPr/>
                </a:tc>
                <a:tc>
                  <a:txBody>
                    <a:bodyPr/>
                    <a:lstStyle/>
                    <a:p>
                      <a:r>
                        <a:rPr lang="en-US" sz="3400" dirty="0"/>
                        <a:t>Object-oriented, used in browsers and for server-side with Node.js.</a:t>
                      </a:r>
                    </a:p>
                    <a:p>
                      <a:endParaRPr lang="en-PH" sz="3400" dirty="0"/>
                    </a:p>
                  </a:txBody>
                  <a:tcPr/>
                </a:tc>
                <a:tc>
                  <a:txBody>
                    <a:bodyPr/>
                    <a:lstStyle/>
                    <a:p>
                      <a:r>
                        <a:rPr lang="en-US" sz="3400" dirty="0"/>
                        <a:t>A client-side language for creating interactive web content. </a:t>
                      </a:r>
                      <a:endParaRPr lang="en-PH" sz="3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63899376"/>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ooter Placeholder 4"/>
          <p:cNvSpPr>
            <a:spLocks noGrp="1"/>
          </p:cNvSpPr>
          <p:nvPr>
            <p:ph type="ftr" sz="quarter" idx="11"/>
          </p:nvPr>
        </p:nvSpPr>
        <p:spPr>
          <a:xfrm>
            <a:off x="4038600" y="6356350"/>
            <a:ext cx="4114800" cy="365125"/>
          </a:xfrm>
        </p:spPr>
        <p:txBody>
          <a:bodyPr/>
          <a:lstStyle/>
          <a:p>
            <a:r>
              <a:rPr lang="en-PH" dirty="0"/>
              <a:t>Technology and analytic</a:t>
            </a:r>
          </a:p>
          <a:p>
            <a:endParaRPr lang="en-PH" dirty="0"/>
          </a:p>
        </p:txBody>
      </p:sp>
      <p:sp>
        <p:nvSpPr>
          <p:cNvPr id="4" name="TextBox 3"/>
          <p:cNvSpPr txBox="1"/>
          <p:nvPr/>
        </p:nvSpPr>
        <p:spPr>
          <a:xfrm>
            <a:off x="6172200" y="-419100"/>
            <a:ext cx="7303625" cy="1323439"/>
          </a:xfrm>
          <a:prstGeom prst="rect">
            <a:avLst/>
          </a:prstGeom>
          <a:noFill/>
        </p:spPr>
        <p:txBody>
          <a:bodyPr wrap="square" rtlCol="0">
            <a:spAutoFit/>
          </a:bodyPr>
          <a:lstStyle/>
          <a:p>
            <a:br>
              <a:rPr lang="en-US" sz="4000" b="1" dirty="0">
                <a:solidFill>
                  <a:schemeClr val="bg1"/>
                </a:solidFill>
              </a:rPr>
            </a:br>
            <a:r>
              <a:rPr lang="en-US" sz="4000" b="1" dirty="0">
                <a:solidFill>
                  <a:schemeClr val="bg1"/>
                </a:solidFill>
              </a:rPr>
              <a:t>SOFTWARE SPECIFICATION</a:t>
            </a:r>
          </a:p>
        </p:txBody>
      </p:sp>
      <p:graphicFrame>
        <p:nvGraphicFramePr>
          <p:cNvPr id="5" name="Table 4"/>
          <p:cNvGraphicFramePr>
            <a:graphicFrameLocks noGrp="1"/>
          </p:cNvGraphicFramePr>
          <p:nvPr>
            <p:extLst>
              <p:ext uri="{D42A27DB-BD31-4B8C-83A1-F6EECF244321}">
                <p14:modId xmlns:p14="http://schemas.microsoft.com/office/powerpoint/2010/main" val="1388733712"/>
              </p:ext>
            </p:extLst>
          </p:nvPr>
        </p:nvGraphicFramePr>
        <p:xfrm>
          <a:off x="1651001" y="1155701"/>
          <a:ext cx="14884398" cy="8407400"/>
        </p:xfrm>
        <a:graphic>
          <a:graphicData uri="http://schemas.openxmlformats.org/drawingml/2006/table">
            <a:tbl>
              <a:tblPr firstRow="1" bandRow="1">
                <a:tableStyleId>{5C22544A-7EE6-4342-B048-85BDC9FD1C3A}</a:tableStyleId>
              </a:tblPr>
              <a:tblGrid>
                <a:gridCol w="4961466">
                  <a:extLst>
                    <a:ext uri="{9D8B030D-6E8A-4147-A177-3AD203B41FA5}">
                      <a16:colId xmlns:a16="http://schemas.microsoft.com/office/drawing/2014/main" val="20000"/>
                    </a:ext>
                  </a:extLst>
                </a:gridCol>
                <a:gridCol w="4961466">
                  <a:extLst>
                    <a:ext uri="{9D8B030D-6E8A-4147-A177-3AD203B41FA5}">
                      <a16:colId xmlns:a16="http://schemas.microsoft.com/office/drawing/2014/main" val="20001"/>
                    </a:ext>
                  </a:extLst>
                </a:gridCol>
                <a:gridCol w="4961466">
                  <a:extLst>
                    <a:ext uri="{9D8B030D-6E8A-4147-A177-3AD203B41FA5}">
                      <a16:colId xmlns:a16="http://schemas.microsoft.com/office/drawing/2014/main" val="20002"/>
                    </a:ext>
                  </a:extLst>
                </a:gridCol>
              </a:tblGrid>
              <a:tr h="920151">
                <a:tc>
                  <a:txBody>
                    <a:bodyPr/>
                    <a:lstStyle/>
                    <a:p>
                      <a:r>
                        <a:rPr lang="en-PH" sz="3400" dirty="0"/>
                        <a:t>SOFTWARE</a:t>
                      </a:r>
                    </a:p>
                  </a:txBody>
                  <a:tcPr/>
                </a:tc>
                <a:tc>
                  <a:txBody>
                    <a:bodyPr/>
                    <a:lstStyle/>
                    <a:p>
                      <a:r>
                        <a:rPr lang="en-PH" sz="3400" dirty="0"/>
                        <a:t>SPECIFICATION</a:t>
                      </a:r>
                    </a:p>
                  </a:txBody>
                  <a:tcPr/>
                </a:tc>
                <a:tc>
                  <a:txBody>
                    <a:bodyPr/>
                    <a:lstStyle/>
                    <a:p>
                      <a:r>
                        <a:rPr lang="en-PH" sz="3400" dirty="0"/>
                        <a:t>DESCRIPTION</a:t>
                      </a:r>
                    </a:p>
                  </a:txBody>
                  <a:tcPr/>
                </a:tc>
                <a:extLst>
                  <a:ext uri="{0D108BD9-81ED-4DB2-BD59-A6C34878D82A}">
                    <a16:rowId xmlns:a16="http://schemas.microsoft.com/office/drawing/2014/main" val="10000"/>
                  </a:ext>
                </a:extLst>
              </a:tr>
              <a:tr h="2268864">
                <a:tc>
                  <a:txBody>
                    <a:bodyPr/>
                    <a:lstStyle/>
                    <a:p>
                      <a:r>
                        <a:rPr lang="en-PH" sz="3400" dirty="0"/>
                        <a:t>PHP</a:t>
                      </a:r>
                    </a:p>
                  </a:txBody>
                  <a:tcPr/>
                </a:tc>
                <a:tc>
                  <a:txBody>
                    <a:bodyPr/>
                    <a:lstStyle/>
                    <a:p>
                      <a:r>
                        <a:rPr lang="en-US" sz="3400" dirty="0"/>
                        <a:t>Open-source, often paired with MySQL, used for generating dynamic pages.</a:t>
                      </a:r>
                      <a:endParaRPr lang="en-PH" sz="3400" dirty="0"/>
                    </a:p>
                  </a:txBody>
                  <a:tcPr/>
                </a:tc>
                <a:tc>
                  <a:txBody>
                    <a:bodyPr/>
                    <a:lstStyle/>
                    <a:p>
                      <a:r>
                        <a:rPr lang="en-US" sz="3400" dirty="0"/>
                        <a:t>A server-side scripting language for dynamic web development. </a:t>
                      </a:r>
                      <a:endParaRPr lang="en-PH" sz="3400" dirty="0"/>
                    </a:p>
                  </a:txBody>
                  <a:tcPr/>
                </a:tc>
                <a:extLst>
                  <a:ext uri="{0D108BD9-81ED-4DB2-BD59-A6C34878D82A}">
                    <a16:rowId xmlns:a16="http://schemas.microsoft.com/office/drawing/2014/main" val="10001"/>
                  </a:ext>
                </a:extLst>
              </a:tr>
              <a:tr h="2949521">
                <a:tc>
                  <a:txBody>
                    <a:bodyPr/>
                    <a:lstStyle/>
                    <a:p>
                      <a:r>
                        <a:rPr lang="en-PH" sz="3400" dirty="0"/>
                        <a:t>HTML</a:t>
                      </a:r>
                    </a:p>
                  </a:txBody>
                  <a:tcPr/>
                </a:tc>
                <a:tc>
                  <a:txBody>
                    <a:bodyPr/>
                    <a:lstStyle/>
                    <a:p>
                      <a:r>
                        <a:rPr lang="en-US" sz="3400" dirty="0"/>
                        <a:t>Defines page elements like headers, links, and multimedia.</a:t>
                      </a:r>
                    </a:p>
                    <a:p>
                      <a:endParaRPr lang="en-PH" sz="3400" dirty="0"/>
                    </a:p>
                  </a:txBody>
                  <a:tcPr/>
                </a:tc>
                <a:tc>
                  <a:txBody>
                    <a:bodyPr/>
                    <a:lstStyle/>
                    <a:p>
                      <a:r>
                        <a:rPr lang="en-US" sz="3400" dirty="0"/>
                        <a:t>The standard markup language for web page structure. </a:t>
                      </a:r>
                      <a:endParaRPr lang="en-PH" sz="3400" dirty="0"/>
                    </a:p>
                  </a:txBody>
                  <a:tcPr/>
                </a:tc>
                <a:extLst>
                  <a:ext uri="{0D108BD9-81ED-4DB2-BD59-A6C34878D82A}">
                    <a16:rowId xmlns:a16="http://schemas.microsoft.com/office/drawing/2014/main" val="10002"/>
                  </a:ext>
                </a:extLst>
              </a:tr>
              <a:tr h="2268864">
                <a:tc>
                  <a:txBody>
                    <a:bodyPr/>
                    <a:lstStyle/>
                    <a:p>
                      <a:r>
                        <a:rPr lang="en-PH" sz="3400" dirty="0"/>
                        <a:t>CSS</a:t>
                      </a:r>
                    </a:p>
                  </a:txBody>
                  <a:tcPr/>
                </a:tc>
                <a:tc>
                  <a:txBody>
                    <a:bodyPr/>
                    <a:lstStyle/>
                    <a:p>
                      <a:r>
                        <a:rPr lang="en-US" sz="3400" dirty="0"/>
                        <a:t>Controls page layout, responsive design, and supports animations.</a:t>
                      </a:r>
                      <a:endParaRPr lang="en-PH" sz="3400" dirty="0"/>
                    </a:p>
                  </a:txBody>
                  <a:tcPr/>
                </a:tc>
                <a:tc>
                  <a:txBody>
                    <a:bodyPr/>
                    <a:lstStyle/>
                    <a:p>
                      <a:r>
                        <a:rPr lang="en-US" sz="3400" dirty="0"/>
                        <a:t>A </a:t>
                      </a:r>
                      <a:r>
                        <a:rPr lang="en-US" sz="3400" dirty="0" err="1"/>
                        <a:t>stylesheet</a:t>
                      </a:r>
                      <a:r>
                        <a:rPr lang="en-US" sz="3400" dirty="0"/>
                        <a:t> language for web design and layout. </a:t>
                      </a:r>
                      <a:endParaRPr lang="en-PH" sz="3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9699453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5" name="Rectangle 4"/>
          <p:cNvSpPr/>
          <p:nvPr/>
        </p:nvSpPr>
        <p:spPr>
          <a:xfrm>
            <a:off x="5791200" y="4000500"/>
            <a:ext cx="8229600" cy="1569660"/>
          </a:xfrm>
          <a:prstGeom prst="rect">
            <a:avLst/>
          </a:prstGeom>
          <a:solidFill>
            <a:srgbClr val="00B0F0"/>
          </a:solidFill>
        </p:spPr>
        <p:txBody>
          <a:bodyPr wrap="square">
            <a:spAutoFit/>
          </a:bodyPr>
          <a:lstStyle/>
          <a:p>
            <a:r>
              <a:rPr lang="en-PH" sz="9600" b="1" dirty="0">
                <a:ln>
                  <a:solidFill>
                    <a:sysClr val="windowText" lastClr="000000"/>
                  </a:solidFill>
                </a:ln>
                <a:solidFill>
                  <a:schemeClr val="bg1"/>
                </a:solidFill>
              </a:rPr>
              <a:t>INTRODUCTION</a:t>
            </a:r>
          </a:p>
        </p:txBody>
      </p:sp>
    </p:spTree>
    <p:extLst>
      <p:ext uri="{BB962C8B-B14F-4D97-AF65-F5344CB8AC3E}">
        <p14:creationId xmlns:p14="http://schemas.microsoft.com/office/powerpoint/2010/main" val="4142576053"/>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261" y="2857500"/>
            <a:ext cx="14097477" cy="6595311"/>
          </a:xfrm>
          <a:prstGeom prst="rect">
            <a:avLst/>
          </a:prstGeom>
        </p:spPr>
      </p:pic>
      <p:sp>
        <p:nvSpPr>
          <p:cNvPr id="4" name="TextBox 3"/>
          <p:cNvSpPr txBox="1"/>
          <p:nvPr/>
        </p:nvSpPr>
        <p:spPr>
          <a:xfrm>
            <a:off x="5257800" y="723900"/>
            <a:ext cx="9982200" cy="861774"/>
          </a:xfrm>
          <a:prstGeom prst="rect">
            <a:avLst/>
          </a:prstGeom>
          <a:noFill/>
        </p:spPr>
        <p:txBody>
          <a:bodyPr wrap="square" rtlCol="0">
            <a:spAutoFit/>
          </a:bodyPr>
          <a:lstStyle/>
          <a:p>
            <a:r>
              <a:rPr lang="en-US" sz="5000" b="1" dirty="0">
                <a:solidFill>
                  <a:schemeClr val="bg1"/>
                </a:solidFill>
              </a:rPr>
              <a:t>HARDWARE SPECIFICATION</a:t>
            </a:r>
            <a:endParaRPr lang="en-US" sz="5000" dirty="0"/>
          </a:p>
        </p:txBody>
      </p:sp>
    </p:spTree>
    <p:extLst>
      <p:ext uri="{BB962C8B-B14F-4D97-AF65-F5344CB8AC3E}">
        <p14:creationId xmlns:p14="http://schemas.microsoft.com/office/powerpoint/2010/main" val="377699016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5053"/>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879074" y="7977133"/>
            <a:ext cx="5505900" cy="3223454"/>
          </a:xfrm>
          <a:custGeom>
            <a:avLst/>
            <a:gdLst/>
            <a:ahLst/>
            <a:cxnLst/>
            <a:rect l="l" t="t" r="r" b="b"/>
            <a:pathLst>
              <a:path w="5505900" h="3223454">
                <a:moveTo>
                  <a:pt x="0" y="0"/>
                </a:moveTo>
                <a:lnTo>
                  <a:pt x="5505900" y="0"/>
                </a:lnTo>
                <a:lnTo>
                  <a:pt x="5505900" y="3223455"/>
                </a:lnTo>
                <a:lnTo>
                  <a:pt x="0" y="3223455"/>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139238" y="4652382"/>
            <a:ext cx="9525" cy="886987"/>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1455344" y="2597055"/>
            <a:ext cx="15803956" cy="5039841"/>
          </a:xfrm>
          <a:prstGeom prst="rect">
            <a:avLst/>
          </a:prstGeom>
        </p:spPr>
        <p:txBody>
          <a:bodyPr lIns="0" tIns="0" rIns="0" bIns="0" rtlCol="0" anchor="t">
            <a:spAutoFit/>
          </a:bodyPr>
          <a:lstStyle/>
          <a:p>
            <a:pPr algn="ctr">
              <a:lnSpc>
                <a:spcPts val="13089"/>
              </a:lnSpc>
            </a:pPr>
            <a:r>
              <a:rPr lang="en-US" sz="9349" b="1" dirty="0">
                <a:ln>
                  <a:solidFill>
                    <a:schemeClr val="tx1"/>
                  </a:solidFill>
                </a:ln>
                <a:solidFill>
                  <a:srgbClr val="FFFFFF"/>
                </a:solidFill>
                <a:latin typeface="Canva Sans Bold"/>
              </a:rPr>
              <a:t>What is </a:t>
            </a:r>
            <a:r>
              <a:rPr lang="en-US" sz="9349" b="1" dirty="0">
                <a:ln>
                  <a:solidFill>
                    <a:schemeClr val="tx1"/>
                  </a:solidFill>
                </a:ln>
                <a:solidFill>
                  <a:srgbClr val="FFFFFF"/>
                </a:solidFill>
                <a:latin typeface="Canva Sans Bold" panose="020B0604020202020204" charset="0"/>
              </a:rPr>
              <a:t>the History of HR Technology and analytics System</a:t>
            </a:r>
            <a:r>
              <a:rPr lang="en-US" sz="9349" b="1" dirty="0">
                <a:ln>
                  <a:solidFill>
                    <a:schemeClr val="tx1"/>
                  </a:solidFill>
                </a:ln>
                <a:solidFill>
                  <a:srgbClr val="FFFFFF"/>
                </a:solidFill>
                <a:latin typeface="Canva Sans Bold"/>
              </a:rPr>
              <a:t>?</a:t>
            </a:r>
          </a:p>
        </p:txBody>
      </p:sp>
      <p:sp>
        <p:nvSpPr>
          <p:cNvPr id="6" name="Freeform 6"/>
          <p:cNvSpPr/>
          <p:nvPr/>
        </p:nvSpPr>
        <p:spPr>
          <a:xfrm flipH="1">
            <a:off x="15057417" y="6858000"/>
            <a:ext cx="3080957" cy="3429000"/>
          </a:xfrm>
          <a:custGeom>
            <a:avLst/>
            <a:gdLst/>
            <a:ahLst/>
            <a:cxnLst/>
            <a:rect l="l" t="t" r="r" b="b"/>
            <a:pathLst>
              <a:path w="3080957" h="4114800">
                <a:moveTo>
                  <a:pt x="3080956" y="0"/>
                </a:moveTo>
                <a:lnTo>
                  <a:pt x="0" y="0"/>
                </a:lnTo>
                <a:lnTo>
                  <a:pt x="0" y="4114800"/>
                </a:lnTo>
                <a:lnTo>
                  <a:pt x="3080956" y="4114800"/>
                </a:lnTo>
                <a:lnTo>
                  <a:pt x="3080956" y="0"/>
                </a:lnTo>
                <a:close/>
              </a:path>
            </a:pathLst>
          </a:custGeom>
          <a:blipFill>
            <a:blip r:embed="rId5">
              <a:extLst>
                <a:ext uri="{96DAC541-7B7A-43D3-8B79-37D633B846F1}">
                  <asvg:svgBlip xmlns:asvg="http://schemas.microsoft.com/office/drawing/2016/SVG/main" r:embed="rId6"/>
                </a:ext>
              </a:extLst>
            </a:blip>
            <a:stretch>
              <a:fillRect b="-10000"/>
            </a:stretch>
          </a:blipFill>
        </p:spPr>
        <p:txBody>
          <a:bodyPr/>
          <a:lstStyle/>
          <a:p>
            <a:endParaRPr lang="en-PH"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35859" y="7029928"/>
            <a:ext cx="5505900" cy="3223454"/>
          </a:xfrm>
          <a:custGeom>
            <a:avLst/>
            <a:gdLst/>
            <a:ahLst/>
            <a:cxnLst/>
            <a:rect l="l" t="t" r="r" b="b"/>
            <a:pathLst>
              <a:path w="5505900" h="3223454">
                <a:moveTo>
                  <a:pt x="0" y="0"/>
                </a:moveTo>
                <a:lnTo>
                  <a:pt x="5505900" y="0"/>
                </a:lnTo>
                <a:lnTo>
                  <a:pt x="5505900" y="3223455"/>
                </a:lnTo>
                <a:lnTo>
                  <a:pt x="0" y="3223455"/>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53280" y="1983402"/>
            <a:ext cx="17181439" cy="6360716"/>
          </a:xfrm>
          <a:prstGeom prst="rect">
            <a:avLst/>
          </a:prstGeom>
          <a:solidFill>
            <a:schemeClr val="accent1">
              <a:lumMod val="50000"/>
            </a:schemeClr>
          </a:solidFill>
        </p:spPr>
        <p:txBody>
          <a:bodyPr lIns="0" tIns="0" rIns="0" bIns="0" rtlCol="0" anchor="t">
            <a:spAutoFit/>
          </a:bodyPr>
          <a:lstStyle/>
          <a:p>
            <a:pPr>
              <a:lnSpc>
                <a:spcPts val="6202"/>
              </a:lnSpc>
            </a:pPr>
            <a:r>
              <a:rPr lang="en-US" sz="5200" dirty="0">
                <a:solidFill>
                  <a:sysClr val="windowText" lastClr="000000"/>
                </a:solidFill>
              </a:rPr>
              <a:t> HR technology has come a long way since the late 19th century, moving from simple record-keeping to advanced AI-powered systems. Important changes include the use of mainframe computers in the mid-1900s, standalone HR software in the 1980s and 1990s, and integrated HR systems in the 2000s. More recently, cloud computing, AI, and big data have helped make HR more strategic by using predictive analytics. </a:t>
            </a:r>
          </a:p>
          <a:p>
            <a:pPr>
              <a:lnSpc>
                <a:spcPts val="6202"/>
              </a:lnSpc>
            </a:pPr>
            <a:endParaRPr lang="en-US" sz="5200" dirty="0">
              <a:solidFill>
                <a:sysClr val="windowText" lastClr="000000"/>
              </a:solidFill>
              <a:latin typeface="Arial" panose="020B0604020202020204" pitchFamily="34" charset="0"/>
              <a:cs typeface="Arial" panose="020B0604020202020204" pitchFamily="34" charset="0"/>
            </a:endParaRPr>
          </a:p>
        </p:txBody>
      </p:sp>
      <p:sp>
        <p:nvSpPr>
          <p:cNvPr id="5" name="Freeform 5"/>
          <p:cNvSpPr/>
          <p:nvPr/>
        </p:nvSpPr>
        <p:spPr>
          <a:xfrm flipH="1">
            <a:off x="14630400" y="7029929"/>
            <a:ext cx="3934240" cy="3223454"/>
          </a:xfrm>
          <a:custGeom>
            <a:avLst/>
            <a:gdLst/>
            <a:ahLst/>
            <a:cxnLst/>
            <a:rect l="l" t="t" r="r" b="b"/>
            <a:pathLst>
              <a:path w="2978086" h="4114800">
                <a:moveTo>
                  <a:pt x="2978086" y="0"/>
                </a:moveTo>
                <a:lnTo>
                  <a:pt x="0" y="0"/>
                </a:lnTo>
                <a:lnTo>
                  <a:pt x="0" y="4114800"/>
                </a:lnTo>
                <a:lnTo>
                  <a:pt x="2978086" y="4114800"/>
                </a:lnTo>
                <a:lnTo>
                  <a:pt x="2978086" y="0"/>
                </a:lnTo>
                <a:close/>
              </a:path>
            </a:pathLst>
          </a:custGeom>
          <a:blipFill>
            <a:blip r:embed="rId5">
              <a:extLst>
                <a:ext uri="{96DAC541-7B7A-43D3-8B79-37D633B846F1}">
                  <asvg:svgBlip xmlns:asvg="http://schemas.microsoft.com/office/drawing/2016/SVG/main" r:embed="rId6"/>
                </a:ext>
              </a:extLst>
            </a:blip>
            <a:stretch>
              <a:fillRect b="-70433"/>
            </a:stretch>
          </a:blipFill>
        </p:spPr>
      </p:sp>
      <p:sp>
        <p:nvSpPr>
          <p:cNvPr id="7" name="TextBox 6"/>
          <p:cNvSpPr txBox="1"/>
          <p:nvPr/>
        </p:nvSpPr>
        <p:spPr>
          <a:xfrm>
            <a:off x="6172200" y="952500"/>
            <a:ext cx="5105400" cy="861774"/>
          </a:xfrm>
          <a:prstGeom prst="rect">
            <a:avLst/>
          </a:prstGeom>
          <a:noFill/>
        </p:spPr>
        <p:txBody>
          <a:bodyPr wrap="square" rtlCol="0">
            <a:spAutoFit/>
          </a:bodyPr>
          <a:lstStyle/>
          <a:p>
            <a:r>
              <a:rPr lang="en-PH" sz="5000" b="1" dirty="0">
                <a:ln>
                  <a:solidFill>
                    <a:sysClr val="windowText" lastClr="000000"/>
                  </a:solidFill>
                </a:ln>
                <a:solidFill>
                  <a:schemeClr val="bg1"/>
                </a:solidFill>
              </a:rPr>
              <a:t>INTRODUCTION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Rectangle 2"/>
          <p:cNvSpPr/>
          <p:nvPr/>
        </p:nvSpPr>
        <p:spPr>
          <a:xfrm>
            <a:off x="1219200" y="1857342"/>
            <a:ext cx="15849600" cy="8217634"/>
          </a:xfrm>
          <a:prstGeom prst="rect">
            <a:avLst/>
          </a:prstGeom>
          <a:solidFill>
            <a:schemeClr val="accent1">
              <a:lumMod val="50000"/>
            </a:schemeClr>
          </a:solidFill>
        </p:spPr>
        <p:txBody>
          <a:bodyPr wrap="square">
            <a:spAutoFit/>
          </a:bodyPr>
          <a:lstStyle/>
          <a:p>
            <a:r>
              <a:rPr lang="en-US" sz="4800" dirty="0" err="1">
                <a:solidFill>
                  <a:schemeClr val="bg1"/>
                </a:solidFill>
              </a:rPr>
              <a:t>Bestlink</a:t>
            </a:r>
            <a:r>
              <a:rPr lang="en-US" sz="4800" dirty="0">
                <a:solidFill>
                  <a:schemeClr val="bg1"/>
                </a:solidFill>
              </a:rPr>
              <a:t> College of the Philippines is currently dealing with challenges in their manual HR operations and is planning to use HR technology to make things more efficient, better organize their data, and improve recruitment and workforce management. Their new system will use tools like Microsoft Excel to manage employee information, provide dashboards for easy data access, and have a user-friendly design. The project’s goal is to improve HR processes and </a:t>
            </a:r>
          </a:p>
          <a:p>
            <a:r>
              <a:rPr lang="en-US" sz="4800" dirty="0">
                <a:solidFill>
                  <a:schemeClr val="bg1"/>
                </a:solidFill>
              </a:rPr>
              <a:t>decision-making, with the BSIS students focusing </a:t>
            </a:r>
          </a:p>
          <a:p>
            <a:r>
              <a:rPr lang="en-US" sz="4800" dirty="0">
                <a:solidFill>
                  <a:schemeClr val="bg1"/>
                </a:solidFill>
              </a:rPr>
              <a:t>on creating a system that meets the client's needs</a:t>
            </a:r>
          </a:p>
          <a:p>
            <a:r>
              <a:rPr lang="en-US" sz="4800" dirty="0">
                <a:solidFill>
                  <a:schemeClr val="bg1"/>
                </a:solidFill>
              </a:rPr>
              <a:t> and is built for the future.</a:t>
            </a:r>
          </a:p>
        </p:txBody>
      </p:sp>
      <p:sp>
        <p:nvSpPr>
          <p:cNvPr id="5" name="Freeform 5"/>
          <p:cNvSpPr/>
          <p:nvPr/>
        </p:nvSpPr>
        <p:spPr>
          <a:xfrm flipH="1">
            <a:off x="14706600" y="7063546"/>
            <a:ext cx="3934240" cy="3223454"/>
          </a:xfrm>
          <a:custGeom>
            <a:avLst/>
            <a:gdLst/>
            <a:ahLst/>
            <a:cxnLst/>
            <a:rect l="l" t="t" r="r" b="b"/>
            <a:pathLst>
              <a:path w="2978086" h="4114800">
                <a:moveTo>
                  <a:pt x="2978086" y="0"/>
                </a:moveTo>
                <a:lnTo>
                  <a:pt x="0" y="0"/>
                </a:lnTo>
                <a:lnTo>
                  <a:pt x="0" y="4114800"/>
                </a:lnTo>
                <a:lnTo>
                  <a:pt x="2978086" y="4114800"/>
                </a:lnTo>
                <a:lnTo>
                  <a:pt x="2978086" y="0"/>
                </a:lnTo>
                <a:close/>
              </a:path>
            </a:pathLst>
          </a:custGeom>
          <a:blipFill>
            <a:blip r:embed="rId3">
              <a:extLst>
                <a:ext uri="{96DAC541-7B7A-43D3-8B79-37D633B846F1}">
                  <asvg:svgBlip xmlns:asvg="http://schemas.microsoft.com/office/drawing/2016/SVG/main" r:embed="rId4"/>
                </a:ext>
              </a:extLst>
            </a:blip>
            <a:stretch>
              <a:fillRect b="-70433"/>
            </a:stretch>
          </a:blipFill>
        </p:spPr>
      </p:sp>
      <p:sp>
        <p:nvSpPr>
          <p:cNvPr id="6" name="TextBox 5"/>
          <p:cNvSpPr txBox="1"/>
          <p:nvPr/>
        </p:nvSpPr>
        <p:spPr>
          <a:xfrm>
            <a:off x="6629400" y="876300"/>
            <a:ext cx="5867400" cy="861774"/>
          </a:xfrm>
          <a:prstGeom prst="rect">
            <a:avLst/>
          </a:prstGeom>
          <a:noFill/>
        </p:spPr>
        <p:txBody>
          <a:bodyPr wrap="square" rtlCol="0">
            <a:spAutoFit/>
          </a:bodyPr>
          <a:lstStyle/>
          <a:p>
            <a:r>
              <a:rPr lang="en-US" sz="5000" b="1" dirty="0">
                <a:ln>
                  <a:solidFill>
                    <a:sysClr val="windowText" lastClr="000000"/>
                  </a:solidFill>
                </a:ln>
                <a:solidFill>
                  <a:schemeClr val="bg2"/>
                </a:solidFill>
              </a:rPr>
              <a:t>CLIENT BACKGOUND </a:t>
            </a:r>
          </a:p>
        </p:txBody>
      </p:sp>
    </p:spTree>
    <p:extLst>
      <p:ext uri="{BB962C8B-B14F-4D97-AF65-F5344CB8AC3E}">
        <p14:creationId xmlns:p14="http://schemas.microsoft.com/office/powerpoint/2010/main" val="372075248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r>
              <a:rPr lang="en-US" dirty="0"/>
              <a:t> </a:t>
            </a:r>
            <a:endParaRPr lang="en-PH" dirty="0"/>
          </a:p>
        </p:txBody>
      </p:sp>
      <p:sp>
        <p:nvSpPr>
          <p:cNvPr id="3" name="Freeform 3"/>
          <p:cNvSpPr/>
          <p:nvPr/>
        </p:nvSpPr>
        <p:spPr>
          <a:xfrm>
            <a:off x="0" y="7063546"/>
            <a:ext cx="5505900" cy="3223454"/>
          </a:xfrm>
          <a:custGeom>
            <a:avLst/>
            <a:gdLst/>
            <a:ahLst/>
            <a:cxnLst/>
            <a:rect l="l" t="t" r="r" b="b"/>
            <a:pathLst>
              <a:path w="5505900" h="3223454">
                <a:moveTo>
                  <a:pt x="0" y="0"/>
                </a:moveTo>
                <a:lnTo>
                  <a:pt x="5505900" y="0"/>
                </a:lnTo>
                <a:lnTo>
                  <a:pt x="5505900" y="3223455"/>
                </a:lnTo>
                <a:lnTo>
                  <a:pt x="0" y="3223455"/>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5" name="TextBox 4">
            <a:extLst>
              <a:ext uri="{FF2B5EF4-FFF2-40B4-BE49-F238E27FC236}">
                <a16:creationId xmlns:a16="http://schemas.microsoft.com/office/drawing/2014/main" id="{FEB06C1A-098A-A46A-606B-04D420FB2E38}"/>
              </a:ext>
            </a:extLst>
          </p:cNvPr>
          <p:cNvSpPr txBox="1"/>
          <p:nvPr/>
        </p:nvSpPr>
        <p:spPr>
          <a:xfrm>
            <a:off x="6819900" y="342900"/>
            <a:ext cx="4648200" cy="923330"/>
          </a:xfrm>
          <a:prstGeom prst="rect">
            <a:avLst/>
          </a:prstGeom>
          <a:noFill/>
        </p:spPr>
        <p:txBody>
          <a:bodyPr wrap="square" rtlCol="0">
            <a:spAutoFit/>
          </a:bodyPr>
          <a:lstStyle/>
          <a:p>
            <a:r>
              <a:rPr lang="en-US" sz="5400" b="1" dirty="0">
                <a:ln>
                  <a:solidFill>
                    <a:schemeClr val="tx1"/>
                  </a:solidFill>
                </a:ln>
                <a:solidFill>
                  <a:schemeClr val="bg1"/>
                </a:solidFill>
                <a:latin typeface="Arial Narrow" panose="020B0606020202030204" pitchFamily="34" charset="0"/>
              </a:rPr>
              <a:t>Client Problem</a:t>
            </a:r>
            <a:endParaRPr lang="en-PH" sz="5400" b="1" dirty="0">
              <a:ln>
                <a:solidFill>
                  <a:schemeClr val="tx1"/>
                </a:solidFill>
              </a:ln>
              <a:solidFill>
                <a:schemeClr val="bg1"/>
              </a:solidFill>
              <a:latin typeface="Arial Narrow" panose="020B0606020202030204" pitchFamily="34" charset="0"/>
            </a:endParaRPr>
          </a:p>
        </p:txBody>
      </p:sp>
      <p:sp>
        <p:nvSpPr>
          <p:cNvPr id="8" name="TextBox 7"/>
          <p:cNvSpPr txBox="1"/>
          <p:nvPr/>
        </p:nvSpPr>
        <p:spPr>
          <a:xfrm>
            <a:off x="914400" y="1866900"/>
            <a:ext cx="16383000" cy="8094524"/>
          </a:xfrm>
          <a:prstGeom prst="rect">
            <a:avLst/>
          </a:prstGeom>
          <a:solidFill>
            <a:schemeClr val="accent1">
              <a:lumMod val="50000"/>
            </a:schemeClr>
          </a:solidFill>
        </p:spPr>
        <p:txBody>
          <a:bodyPr wrap="square" rtlCol="0">
            <a:spAutoFit/>
          </a:bodyPr>
          <a:lstStyle/>
          <a:p>
            <a:endParaRPr lang="en-PH" sz="4000" dirty="0">
              <a:solidFill>
                <a:schemeClr val="bg1"/>
              </a:solidFill>
            </a:endParaRPr>
          </a:p>
          <a:p>
            <a:r>
              <a:rPr lang="en-US" sz="4000" dirty="0">
                <a:solidFill>
                  <a:schemeClr val="bg1"/>
                </a:solidFill>
              </a:rPr>
              <a:t>       Our client is having trouble managing and organizing files using their current manual system. A possible solution is to create a clear filing system with categories and subcategories. Using consistent names for files would make it easier to find information quickly. Regular checks and maintenance of the filing system are also important to prevent losing files and to keep the organization running smoothly.</a:t>
            </a:r>
          </a:p>
          <a:p>
            <a:endParaRPr lang="en-US" sz="4000" dirty="0">
              <a:solidFill>
                <a:schemeClr val="bg1"/>
              </a:solidFill>
            </a:endParaRPr>
          </a:p>
          <a:p>
            <a:pPr marL="285750" indent="-285750">
              <a:buFont typeface="Arial" panose="020B0604020202020204" pitchFamily="34" charset="0"/>
              <a:buChar char="•"/>
            </a:pPr>
            <a:r>
              <a:rPr lang="en-US" sz="4000" dirty="0">
                <a:solidFill>
                  <a:schemeClr val="bg1"/>
                </a:solidFill>
              </a:rPr>
              <a:t>Absence of a system.</a:t>
            </a:r>
          </a:p>
          <a:p>
            <a:pPr marL="285750" indent="-285750">
              <a:buFont typeface="Arial" panose="020B0604020202020204" pitchFamily="34" charset="0"/>
              <a:buChar char="•"/>
            </a:pPr>
            <a:r>
              <a:rPr lang="en-US" sz="4000" dirty="0">
                <a:solidFill>
                  <a:schemeClr val="bg1"/>
                </a:solidFill>
              </a:rPr>
              <a:t>Dependence on manual operations. </a:t>
            </a:r>
          </a:p>
          <a:p>
            <a:pPr marL="285750" indent="-285750">
              <a:buFont typeface="Arial" panose="020B0604020202020204" pitchFamily="34" charset="0"/>
              <a:buChar char="•"/>
            </a:pPr>
            <a:r>
              <a:rPr lang="en-US" sz="4000" dirty="0">
                <a:solidFill>
                  <a:schemeClr val="bg1"/>
                </a:solidFill>
              </a:rPr>
              <a:t>Difficulty in maintaining and organizing various files. </a:t>
            </a:r>
          </a:p>
          <a:p>
            <a:pPr marL="285750" indent="-285750">
              <a:buFont typeface="Arial" panose="020B0604020202020204" pitchFamily="34" charset="0"/>
              <a:buChar char="•"/>
            </a:pPr>
            <a:r>
              <a:rPr lang="en-US" sz="4000" dirty="0">
                <a:solidFill>
                  <a:schemeClr val="bg1"/>
                </a:solidFill>
              </a:rPr>
              <a:t>Struggle to quickly locate necessary information. </a:t>
            </a:r>
          </a:p>
          <a:p>
            <a:pPr marL="285750" indent="-285750">
              <a:buFont typeface="Arial" panose="020B0604020202020204" pitchFamily="34" charset="0"/>
              <a:buChar char="•"/>
            </a:pPr>
            <a:r>
              <a:rPr lang="en-US" sz="4000" dirty="0">
                <a:solidFill>
                  <a:schemeClr val="bg1"/>
                </a:solidFill>
              </a:rPr>
              <a:t>Requirement for meticulous file storage to prevent loss.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sp>
      <p:sp>
        <p:nvSpPr>
          <p:cNvPr id="3" name="Freeform 3"/>
          <p:cNvSpPr/>
          <p:nvPr/>
        </p:nvSpPr>
        <p:spPr>
          <a:xfrm>
            <a:off x="0" y="7063546"/>
            <a:ext cx="5505900" cy="3223454"/>
          </a:xfrm>
          <a:custGeom>
            <a:avLst/>
            <a:gdLst/>
            <a:ahLst/>
            <a:cxnLst/>
            <a:rect l="l" t="t" r="r" b="b"/>
            <a:pathLst>
              <a:path w="5505900" h="3223454">
                <a:moveTo>
                  <a:pt x="0" y="0"/>
                </a:moveTo>
                <a:lnTo>
                  <a:pt x="5505900" y="0"/>
                </a:lnTo>
                <a:lnTo>
                  <a:pt x="5505900" y="3223455"/>
                </a:lnTo>
                <a:lnTo>
                  <a:pt x="0" y="3223455"/>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7" name="TextBox 6">
            <a:extLst>
              <a:ext uri="{FF2B5EF4-FFF2-40B4-BE49-F238E27FC236}">
                <a16:creationId xmlns:a16="http://schemas.microsoft.com/office/drawing/2014/main" id="{3CE3A1DD-98AC-3FF7-EA98-90985F8D34E5}"/>
              </a:ext>
            </a:extLst>
          </p:cNvPr>
          <p:cNvSpPr txBox="1"/>
          <p:nvPr/>
        </p:nvSpPr>
        <p:spPr>
          <a:xfrm>
            <a:off x="6972300" y="317372"/>
            <a:ext cx="4343400" cy="1107996"/>
          </a:xfrm>
          <a:prstGeom prst="rect">
            <a:avLst/>
          </a:prstGeom>
          <a:noFill/>
        </p:spPr>
        <p:txBody>
          <a:bodyPr wrap="square" rtlCol="0">
            <a:spAutoFit/>
          </a:bodyPr>
          <a:lstStyle/>
          <a:p>
            <a:pPr algn="ctr"/>
            <a:r>
              <a:rPr lang="en-US" sz="6600" b="1" dirty="0">
                <a:ln>
                  <a:solidFill>
                    <a:schemeClr val="tx1"/>
                  </a:solidFill>
                </a:ln>
                <a:solidFill>
                  <a:schemeClr val="bg1"/>
                </a:solidFill>
                <a:latin typeface="Arial" panose="020B0604020202020204" pitchFamily="34" charset="0"/>
                <a:cs typeface="Arial" panose="020B0604020202020204" pitchFamily="34" charset="0"/>
              </a:rPr>
              <a:t>Solution</a:t>
            </a:r>
            <a:endParaRPr lang="en-PH" sz="6600" b="1" dirty="0">
              <a:ln>
                <a:solidFill>
                  <a:schemeClr val="tx1"/>
                </a:solidFill>
              </a:ln>
              <a:solidFill>
                <a:schemeClr val="bg1"/>
              </a:solidFill>
              <a:latin typeface="Söhne"/>
            </a:endParaRPr>
          </a:p>
        </p:txBody>
      </p:sp>
      <p:sp>
        <p:nvSpPr>
          <p:cNvPr id="8" name="TextBox 7">
            <a:extLst>
              <a:ext uri="{FF2B5EF4-FFF2-40B4-BE49-F238E27FC236}">
                <a16:creationId xmlns:a16="http://schemas.microsoft.com/office/drawing/2014/main" id="{6F50D4B9-EBA4-2BA0-89E6-1760E3D8926C}"/>
              </a:ext>
            </a:extLst>
          </p:cNvPr>
          <p:cNvSpPr txBox="1"/>
          <p:nvPr/>
        </p:nvSpPr>
        <p:spPr>
          <a:xfrm>
            <a:off x="571500" y="1423363"/>
            <a:ext cx="17411700" cy="8279190"/>
          </a:xfrm>
          <a:prstGeom prst="rect">
            <a:avLst/>
          </a:prstGeom>
          <a:solidFill>
            <a:schemeClr val="accent1">
              <a:lumMod val="50000"/>
            </a:schemeClr>
          </a:solidFill>
        </p:spPr>
        <p:txBody>
          <a:bodyPr wrap="square" rtlCol="0">
            <a:spAutoFit/>
          </a:bodyPr>
          <a:lstStyle/>
          <a:p>
            <a:r>
              <a:rPr lang="en-US" sz="2800" b="1" dirty="0">
                <a:solidFill>
                  <a:schemeClr val="bg1"/>
                </a:solidFill>
              </a:rPr>
              <a:t>1.Absence of a system</a:t>
            </a:r>
            <a:r>
              <a:rPr lang="en-US" sz="2800" dirty="0">
                <a:solidFill>
                  <a:schemeClr val="bg1"/>
                </a:solidFill>
              </a:rPr>
              <a:t>:</a:t>
            </a:r>
          </a:p>
          <a:p>
            <a:r>
              <a:rPr lang="en-US" sz="2800" dirty="0">
                <a:solidFill>
                  <a:schemeClr val="bg1"/>
                </a:solidFill>
              </a:rPr>
              <a:t>       The implementation of a modern HR system addresses the absence of an efficient system, replacing manual or Excel-based methods with a digital, automated solution. </a:t>
            </a:r>
          </a:p>
          <a:p>
            <a:endParaRPr lang="en-US" sz="2800" dirty="0">
              <a:solidFill>
                <a:schemeClr val="bg1"/>
              </a:solidFill>
            </a:endParaRPr>
          </a:p>
          <a:p>
            <a:r>
              <a:rPr lang="en-US" sz="2800" dirty="0">
                <a:solidFill>
                  <a:schemeClr val="bg1"/>
                </a:solidFill>
              </a:rPr>
              <a:t>2. </a:t>
            </a:r>
            <a:r>
              <a:rPr lang="en-US" sz="2800" b="1" dirty="0">
                <a:solidFill>
                  <a:schemeClr val="bg1"/>
                </a:solidFill>
              </a:rPr>
              <a:t>Dependence on manual operations:</a:t>
            </a:r>
            <a:r>
              <a:rPr lang="en-US" sz="2800" dirty="0">
                <a:solidFill>
                  <a:schemeClr val="bg1"/>
                </a:solidFill>
              </a:rPr>
              <a:t> </a:t>
            </a:r>
          </a:p>
          <a:p>
            <a:r>
              <a:rPr lang="en-US" sz="2800" dirty="0">
                <a:solidFill>
                  <a:schemeClr val="bg1"/>
                </a:solidFill>
              </a:rPr>
              <a:t>       Automating HR processes such as employee data management, payroll, and contracts reduces the need for manual data entry, improving overall efficiency and accuracy. </a:t>
            </a:r>
          </a:p>
          <a:p>
            <a:endParaRPr lang="en-US" sz="2800" dirty="0">
              <a:solidFill>
                <a:schemeClr val="bg1"/>
              </a:solidFill>
            </a:endParaRPr>
          </a:p>
          <a:p>
            <a:r>
              <a:rPr lang="en-US" sz="2800" dirty="0">
                <a:solidFill>
                  <a:schemeClr val="bg1"/>
                </a:solidFill>
              </a:rPr>
              <a:t>3. </a:t>
            </a:r>
            <a:r>
              <a:rPr lang="en-US" sz="2800" b="1" dirty="0">
                <a:solidFill>
                  <a:schemeClr val="bg1"/>
                </a:solidFill>
              </a:rPr>
              <a:t>Difficulty in maintaining and organizing various files</a:t>
            </a:r>
            <a:r>
              <a:rPr lang="en-US" sz="2800" dirty="0">
                <a:solidFill>
                  <a:schemeClr val="bg1"/>
                </a:solidFill>
              </a:rPr>
              <a:t>:</a:t>
            </a:r>
          </a:p>
          <a:p>
            <a:r>
              <a:rPr lang="en-US" sz="2800" dirty="0">
                <a:solidFill>
                  <a:schemeClr val="bg1"/>
                </a:solidFill>
              </a:rPr>
              <a:t>       A centralized database within the HR system ensures that all employee records and HR-related files are stored and organized in one secure location, making it easier to manage.</a:t>
            </a:r>
          </a:p>
          <a:p>
            <a:endParaRPr lang="en-US" sz="2800" dirty="0">
              <a:solidFill>
                <a:schemeClr val="bg1"/>
              </a:solidFill>
            </a:endParaRPr>
          </a:p>
          <a:p>
            <a:r>
              <a:rPr lang="en-US" sz="2800" dirty="0">
                <a:solidFill>
                  <a:schemeClr val="bg1"/>
                </a:solidFill>
              </a:rPr>
              <a:t> 4. </a:t>
            </a:r>
            <a:r>
              <a:rPr lang="en-US" sz="2800" b="1" dirty="0">
                <a:solidFill>
                  <a:schemeClr val="bg1"/>
                </a:solidFill>
              </a:rPr>
              <a:t>Struggle to quickly locate necessary information</a:t>
            </a:r>
            <a:r>
              <a:rPr lang="en-US" sz="2800" dirty="0">
                <a:solidFill>
                  <a:schemeClr val="bg1"/>
                </a:solidFill>
              </a:rPr>
              <a:t>:</a:t>
            </a:r>
          </a:p>
          <a:p>
            <a:r>
              <a:rPr lang="en-US" sz="2800" dirty="0">
                <a:solidFill>
                  <a:schemeClr val="bg1"/>
                </a:solidFill>
              </a:rPr>
              <a:t>      The HR system allows for quick and easy access to employee information, as well as generating reports with just a few clicks, significantly reducing time spent searching for data.</a:t>
            </a:r>
          </a:p>
          <a:p>
            <a:endParaRPr lang="en-US" sz="2800" dirty="0">
              <a:solidFill>
                <a:schemeClr val="bg1"/>
              </a:solidFill>
            </a:endParaRPr>
          </a:p>
          <a:p>
            <a:r>
              <a:rPr lang="en-US" sz="2800" dirty="0">
                <a:solidFill>
                  <a:schemeClr val="bg1"/>
                </a:solidFill>
              </a:rPr>
              <a:t> 5. </a:t>
            </a:r>
            <a:r>
              <a:rPr lang="en-US" sz="2800" b="1" dirty="0">
                <a:solidFill>
                  <a:schemeClr val="bg1"/>
                </a:solidFill>
              </a:rPr>
              <a:t>Requirement for meticulous file storage to prevent loss</a:t>
            </a:r>
            <a:r>
              <a:rPr lang="en-US" sz="2800" dirty="0">
                <a:solidFill>
                  <a:schemeClr val="bg1"/>
                </a:solidFill>
              </a:rPr>
              <a:t>:</a:t>
            </a:r>
          </a:p>
          <a:p>
            <a:r>
              <a:rPr lang="en-US" sz="2800" dirty="0">
                <a:solidFill>
                  <a:schemeClr val="bg1"/>
                </a:solidFill>
              </a:rPr>
              <a:t>     A HR system provides data backups and advanced security features to prevent data loss, ensuring that important information is securely stored and easily retrievable.</a:t>
            </a:r>
            <a:endParaRPr lang="en-US" sz="28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B59F161-FB96-10EC-DDFE-C75E846A2494}"/>
              </a:ext>
            </a:extLst>
          </p:cNvPr>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26" name="TextBox 25"/>
          <p:cNvSpPr txBox="1"/>
          <p:nvPr/>
        </p:nvSpPr>
        <p:spPr>
          <a:xfrm>
            <a:off x="7531158" y="504379"/>
            <a:ext cx="2840730" cy="1384995"/>
          </a:xfrm>
          <a:prstGeom prst="rect">
            <a:avLst/>
          </a:prstGeom>
          <a:noFill/>
        </p:spPr>
        <p:txBody>
          <a:bodyPr wrap="square" rtlCol="0">
            <a:spAutoFit/>
          </a:bodyPr>
          <a:lstStyle/>
          <a:p>
            <a:br>
              <a:rPr lang="en-US" b="1" dirty="0">
                <a:solidFill>
                  <a:schemeClr val="bg1"/>
                </a:solidFill>
              </a:rPr>
            </a:br>
            <a:r>
              <a:rPr lang="en-US" sz="6600" b="1" dirty="0">
                <a:solidFill>
                  <a:schemeClr val="bg1"/>
                </a:solidFill>
              </a:rPr>
              <a:t>STACKS</a:t>
            </a:r>
          </a:p>
        </p:txBody>
      </p:sp>
      <p:pic>
        <p:nvPicPr>
          <p:cNvPr id="27" name="Picture 2" descr="Updating PHP version with XAMPP – wr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7800" y="2531255"/>
            <a:ext cx="3218511" cy="22611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4"/>
          <a:stretch>
            <a:fillRect/>
          </a:stretch>
        </p:blipFill>
        <p:spPr>
          <a:xfrm>
            <a:off x="4616914" y="2368043"/>
            <a:ext cx="2971851" cy="2723248"/>
          </a:xfrm>
          <a:prstGeom prst="rect">
            <a:avLst/>
          </a:prstGeom>
        </p:spPr>
      </p:pic>
      <p:pic>
        <p:nvPicPr>
          <p:cNvPr id="29" name="Picture 28"/>
          <p:cNvPicPr>
            <a:picLocks noChangeAspect="1"/>
          </p:cNvPicPr>
          <p:nvPr/>
        </p:nvPicPr>
        <p:blipFill>
          <a:blip r:embed="rId5"/>
          <a:stretch>
            <a:fillRect/>
          </a:stretch>
        </p:blipFill>
        <p:spPr>
          <a:xfrm>
            <a:off x="2191019" y="5143500"/>
            <a:ext cx="2884174" cy="2884174"/>
          </a:xfrm>
          <a:prstGeom prst="rect">
            <a:avLst/>
          </a:prstGeom>
        </p:spPr>
      </p:pic>
      <p:pic>
        <p:nvPicPr>
          <p:cNvPr id="30" name="Picture 29"/>
          <p:cNvPicPr>
            <a:picLocks noChangeAspect="1"/>
          </p:cNvPicPr>
          <p:nvPr/>
        </p:nvPicPr>
        <p:blipFill>
          <a:blip r:embed="rId6"/>
          <a:stretch>
            <a:fillRect/>
          </a:stretch>
        </p:blipFill>
        <p:spPr>
          <a:xfrm>
            <a:off x="10436559" y="2531255"/>
            <a:ext cx="3406090" cy="2810025"/>
          </a:xfrm>
          <a:prstGeom prst="rect">
            <a:avLst/>
          </a:prstGeom>
        </p:spPr>
      </p:pic>
      <p:pic>
        <p:nvPicPr>
          <p:cNvPr id="31" name="Picture 30"/>
          <p:cNvPicPr>
            <a:picLocks noChangeAspect="1"/>
          </p:cNvPicPr>
          <p:nvPr/>
        </p:nvPicPr>
        <p:blipFill>
          <a:blip r:embed="rId7"/>
          <a:stretch>
            <a:fillRect/>
          </a:stretch>
        </p:blipFill>
        <p:spPr>
          <a:xfrm>
            <a:off x="7738627" y="2556647"/>
            <a:ext cx="2697932" cy="2483027"/>
          </a:xfrm>
          <a:prstGeom prst="rect">
            <a:avLst/>
          </a:prstGeom>
        </p:spPr>
      </p:pic>
      <p:pic>
        <p:nvPicPr>
          <p:cNvPr id="32" name="Picture 31"/>
          <p:cNvPicPr>
            <a:picLocks noChangeAspect="1"/>
          </p:cNvPicPr>
          <p:nvPr/>
        </p:nvPicPr>
        <p:blipFill>
          <a:blip r:embed="rId8"/>
          <a:stretch>
            <a:fillRect/>
          </a:stretch>
        </p:blipFill>
        <p:spPr>
          <a:xfrm>
            <a:off x="14299696" y="2752753"/>
            <a:ext cx="2390747" cy="2390747"/>
          </a:xfrm>
          <a:prstGeom prst="rect">
            <a:avLst/>
          </a:prstGeom>
        </p:spPr>
      </p:pic>
      <p:pic>
        <p:nvPicPr>
          <p:cNvPr id="33" name="Picture 32"/>
          <p:cNvPicPr>
            <a:picLocks noChangeAspect="1"/>
          </p:cNvPicPr>
          <p:nvPr/>
        </p:nvPicPr>
        <p:blipFill>
          <a:blip r:embed="rId9"/>
          <a:stretch>
            <a:fillRect/>
          </a:stretch>
        </p:blipFill>
        <p:spPr>
          <a:xfrm>
            <a:off x="4207002" y="5569960"/>
            <a:ext cx="4166638" cy="2361095"/>
          </a:xfrm>
          <a:prstGeom prst="rect">
            <a:avLst/>
          </a:prstGeom>
        </p:spPr>
      </p:pic>
      <p:pic>
        <p:nvPicPr>
          <p:cNvPr id="34" name="Picture 33"/>
          <p:cNvPicPr>
            <a:picLocks noChangeAspect="1"/>
          </p:cNvPicPr>
          <p:nvPr/>
        </p:nvPicPr>
        <p:blipFill rotWithShape="1">
          <a:blip r:embed="rId10"/>
          <a:srcRect l="28642" t="10810" r="28440" b="10426"/>
          <a:stretch/>
        </p:blipFill>
        <p:spPr>
          <a:xfrm>
            <a:off x="7990824" y="5589679"/>
            <a:ext cx="1921398" cy="2181603"/>
          </a:xfrm>
          <a:prstGeom prst="rect">
            <a:avLst/>
          </a:prstGeom>
        </p:spPr>
      </p:pic>
      <p:pic>
        <p:nvPicPr>
          <p:cNvPr id="35" name="Picture 34"/>
          <p:cNvPicPr>
            <a:picLocks noChangeAspect="1"/>
          </p:cNvPicPr>
          <p:nvPr/>
        </p:nvPicPr>
        <p:blipFill>
          <a:blip r:embed="rId11"/>
          <a:stretch>
            <a:fillRect/>
          </a:stretch>
        </p:blipFill>
        <p:spPr>
          <a:xfrm>
            <a:off x="10440570" y="5684889"/>
            <a:ext cx="3106978" cy="1627280"/>
          </a:xfrm>
          <a:prstGeom prst="rect">
            <a:avLst/>
          </a:prstGeom>
        </p:spPr>
      </p:pic>
    </p:spTree>
    <p:extLst>
      <p:ext uri="{BB962C8B-B14F-4D97-AF65-F5344CB8AC3E}">
        <p14:creationId xmlns:p14="http://schemas.microsoft.com/office/powerpoint/2010/main" val="22168410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6A1E7DB-2E83-F555-D89B-DE17BCBE45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2">
            <a:extLst>
              <a:ext uri="{FF2B5EF4-FFF2-40B4-BE49-F238E27FC236}">
                <a16:creationId xmlns:a16="http://schemas.microsoft.com/office/drawing/2014/main" id="{C7729E1B-674E-168B-2D83-8327FEAD0094}"/>
              </a:ext>
            </a:extLst>
          </p:cNvPr>
          <p:cNvSpPr txBox="1"/>
          <p:nvPr/>
        </p:nvSpPr>
        <p:spPr>
          <a:xfrm>
            <a:off x="381000" y="150555"/>
            <a:ext cx="5943600" cy="1015663"/>
          </a:xfrm>
          <a:prstGeom prst="rect">
            <a:avLst/>
          </a:prstGeom>
          <a:noFill/>
        </p:spPr>
        <p:txBody>
          <a:bodyPr wrap="square" rtlCol="0">
            <a:spAutoFit/>
          </a:bodyPr>
          <a:lstStyle/>
          <a:p>
            <a:pPr algn="ctr"/>
            <a:r>
              <a:rPr lang="en-US" sz="6000" b="1" dirty="0">
                <a:ln>
                  <a:solidFill>
                    <a:schemeClr val="tx1"/>
                  </a:solidFill>
                </a:ln>
                <a:solidFill>
                  <a:schemeClr val="bg1"/>
                </a:solidFill>
                <a:latin typeface="Arial Narrow" panose="020B0606020202030204" pitchFamily="34" charset="0"/>
              </a:rPr>
              <a:t>Project Objectives:</a:t>
            </a:r>
            <a:endParaRPr lang="en-PH" sz="6000" b="1" dirty="0">
              <a:ln>
                <a:solidFill>
                  <a:schemeClr val="tx1"/>
                </a:solidFill>
              </a:ln>
              <a:solidFill>
                <a:schemeClr val="bg1"/>
              </a:solidFill>
              <a:latin typeface="Arial Narrow" panose="020B0606020202030204" pitchFamily="34" charset="0"/>
            </a:endParaRPr>
          </a:p>
        </p:txBody>
      </p:sp>
      <p:sp>
        <p:nvSpPr>
          <p:cNvPr id="4" name="TextBox 3">
            <a:extLst>
              <a:ext uri="{FF2B5EF4-FFF2-40B4-BE49-F238E27FC236}">
                <a16:creationId xmlns:a16="http://schemas.microsoft.com/office/drawing/2014/main" id="{57344DAC-5795-F11C-56DD-7471A28E96B0}"/>
              </a:ext>
            </a:extLst>
          </p:cNvPr>
          <p:cNvSpPr txBox="1"/>
          <p:nvPr/>
        </p:nvSpPr>
        <p:spPr>
          <a:xfrm>
            <a:off x="647700" y="1316772"/>
            <a:ext cx="17259300" cy="452431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2737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1691</TotalTime>
  <Words>820</Words>
  <Application>Microsoft Office PowerPoint</Application>
  <PresentationFormat>Custom</PresentationFormat>
  <Paragraphs>106</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Poppins Bold</vt:lpstr>
      <vt:lpstr>Arial Narrow</vt:lpstr>
      <vt:lpstr>Poppins</vt:lpstr>
      <vt:lpstr>Söhne</vt:lpstr>
      <vt:lpstr>Canva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Management System PPT Template</dc:title>
  <dc:creator>Admin</dc:creator>
  <cp:lastModifiedBy>jeremy</cp:lastModifiedBy>
  <cp:revision>34</cp:revision>
  <dcterms:created xsi:type="dcterms:W3CDTF">2006-08-16T00:00:00Z</dcterms:created>
  <dcterms:modified xsi:type="dcterms:W3CDTF">2024-09-27T10:59:17Z</dcterms:modified>
  <dc:identifier>DAFw6Q6FOJU</dc:identifier>
</cp:coreProperties>
</file>